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2"/>
  </p:notesMasterIdLst>
  <p:handoutMasterIdLst>
    <p:handoutMasterId r:id="rId53"/>
  </p:handoutMasterIdLst>
  <p:sldIdLst>
    <p:sldId id="2019" r:id="rId2"/>
    <p:sldId id="2120" r:id="rId3"/>
    <p:sldId id="2121" r:id="rId4"/>
    <p:sldId id="2122" r:id="rId5"/>
    <p:sldId id="2167" r:id="rId6"/>
    <p:sldId id="2123" r:id="rId7"/>
    <p:sldId id="2124" r:id="rId8"/>
    <p:sldId id="2125" r:id="rId9"/>
    <p:sldId id="2126" r:id="rId10"/>
    <p:sldId id="2127" r:id="rId11"/>
    <p:sldId id="2128" r:id="rId12"/>
    <p:sldId id="2129" r:id="rId13"/>
    <p:sldId id="2165" r:id="rId14"/>
    <p:sldId id="2130" r:id="rId15"/>
    <p:sldId id="2131" r:id="rId16"/>
    <p:sldId id="2132" r:id="rId17"/>
    <p:sldId id="2133" r:id="rId18"/>
    <p:sldId id="2134" r:id="rId19"/>
    <p:sldId id="2135" r:id="rId20"/>
    <p:sldId id="2166" r:id="rId21"/>
    <p:sldId id="2136" r:id="rId22"/>
    <p:sldId id="2137" r:id="rId23"/>
    <p:sldId id="2138" r:id="rId24"/>
    <p:sldId id="2139" r:id="rId25"/>
    <p:sldId id="2140" r:id="rId26"/>
    <p:sldId id="2141" r:id="rId27"/>
    <p:sldId id="2142" r:id="rId28"/>
    <p:sldId id="2143" r:id="rId29"/>
    <p:sldId id="2144" r:id="rId30"/>
    <p:sldId id="2145" r:id="rId31"/>
    <p:sldId id="2146" r:id="rId32"/>
    <p:sldId id="2147" r:id="rId33"/>
    <p:sldId id="2148" r:id="rId34"/>
    <p:sldId id="2149" r:id="rId35"/>
    <p:sldId id="2150" r:id="rId36"/>
    <p:sldId id="2151" r:id="rId37"/>
    <p:sldId id="2152" r:id="rId38"/>
    <p:sldId id="2153" r:id="rId39"/>
    <p:sldId id="2154" r:id="rId40"/>
    <p:sldId id="2155" r:id="rId41"/>
    <p:sldId id="2164" r:id="rId42"/>
    <p:sldId id="2156" r:id="rId43"/>
    <p:sldId id="2163" r:id="rId44"/>
    <p:sldId id="2157" r:id="rId45"/>
    <p:sldId id="2158" r:id="rId46"/>
    <p:sldId id="2159" r:id="rId47"/>
    <p:sldId id="2160" r:id="rId48"/>
    <p:sldId id="2161" r:id="rId49"/>
    <p:sldId id="2162" r:id="rId50"/>
    <p:sldId id="1757" r:id="rId51"/>
  </p:sldIdLst>
  <p:sldSz cx="9144000" cy="6858000" type="screen4x3"/>
  <p:notesSz cx="6858000" cy="9144000"/>
  <p:embeddedFontLst>
    <p:embeddedFont>
      <p:font typeface="Times New Roman" panose="02020603050405020304" pitchFamily="18" charset="0"/>
      <p:regular r:id="rId54"/>
      <p:bold r:id="rId55"/>
    </p:embeddedFont>
    <p:embeddedFont>
      <p:font typeface="ＭＳ Ｐゴシック" panose="020B0600070205080204" pitchFamily="34" charset="-128"/>
      <p:regular r:id="rId56"/>
    </p:embeddedFont>
    <p:embeddedFont>
      <p:font typeface="Calibri" panose="020F0502020204030204" pitchFamily="34" charset="0"/>
      <p:regular r:id="rId57"/>
      <p:bold r:id="rId58"/>
      <p:italic r:id="rId59"/>
      <p:boldItalic r:id="rId60"/>
    </p:embeddedFont>
    <p:embeddedFont>
      <p:font typeface="Verdana" panose="020B0604030504040204" pitchFamily="34" charset="0"/>
      <p:regular r:id="rId61"/>
      <p:bold r:id="rId62"/>
      <p:italic r:id="rId63"/>
      <p:boldItalic r:id="rId64"/>
    </p:embeddedFont>
    <p:embeddedFont>
      <p:font typeface="Arial Narrow" panose="020B0606020202030204" pitchFamily="3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27">
          <p15:clr>
            <a:srgbClr val="A4A3A4"/>
          </p15:clr>
        </p15:guide>
        <p15:guide id="2" pos="28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CD" initials="AP" lastIdx="1" clrIdx="6"/>
  <p:cmAuthor id="2" name="Sarah Reusché" initials="" lastIdx="13" clrIdx="2"/>
  <p:cmAuthor id="3" name="Nitin Shankar" initials="" lastIdx="6" clrIdx="3"/>
  <p:cmAuthor id="4" name="Kristen Flathman" initials="" lastIdx="1" clrIdx="4"/>
  <p:cmAuthor id="5" name="Ben Schroeter" initials="" lastIdx="0" clrIdx="5"/>
  <p:cmAuthor id="6" name="A, Rohini (Cognizant)" initials="AR("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99" autoAdjust="0"/>
    <p:restoredTop sz="86454" autoAdjust="0"/>
  </p:normalViewPr>
  <p:slideViewPr>
    <p:cSldViewPr snapToGrid="0" snapToObjects="1">
      <p:cViewPr varScale="1">
        <p:scale>
          <a:sx n="100" d="100"/>
          <a:sy n="100" d="100"/>
        </p:scale>
        <p:origin x="1536" y="72"/>
      </p:cViewPr>
      <p:guideLst>
        <p:guide orient="horz" pos="827"/>
        <p:guide pos="288"/>
      </p:guideLst>
    </p:cSldViewPr>
  </p:slideViewPr>
  <p:outlineViewPr>
    <p:cViewPr>
      <p:scale>
        <a:sx n="33" d="100"/>
        <a:sy n="33" d="100"/>
      </p:scale>
      <p:origin x="0" y="-2623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font" Target="fonts/font5.fntdata"/><Relationship Id="rId66"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10/8/2020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lang="en-US" dirty="0"/>
          </a:p>
        </p:txBody>
      </p:sp>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en-US" altLang="en-US" dirty="0"/>
          </a:p>
        </p:txBody>
      </p:sp>
      <p:sp>
        <p:nvSpPr>
          <p:cNvPr id="69636"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7E9709FA-1763-4379-A7B8-6CFF76A5FE6F}" type="slidenum">
              <a:rPr lang="en-US" altLang="en-US">
                <a:latin typeface="Calibri" pitchFamily="34" charset="0"/>
              </a:rPr>
              <a:t>10</a:t>
            </a:fld>
            <a:endParaRPr lang="en-US" altLang="en-US" dirty="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dirty="0"/>
              <a:t>Why does a government intervene in trade and investment activities? There are four main motives. First, tariffs and other forms of intervention can generate substantial revenue. For example, the “Hamilton Tariff,” enacted July 4, 1779, was the second statute passed by the newly founded United States, in order to provide revenue for the federal government. Today, Ghana and Sierra Leone generate more than 25 percent of their total government revenue from tariffs. Second, intervention can ensure the safety, security, and welfare of citizens. For example, governments pass laws to prevent the import of harmful products such as contaminated food. Third, intervention is a means for governments to pursue economic, political, or social objectives through policies that promote job growth and economic development. Fourth, intervention can help better serve the interests of the nation’s firms and industries. Governments may devise regulations to stimulate development of home-grown industries. Special interest groups often advocate trade and investment barriers that protect their interests. Consider the recent trade dispute between Mexico and the United States over Mexican cement. The U.S. government imposed duties of about $50 per ton on the import of Mexican cement after U.S. cement makers lobbied Congress. The stakes were huge, as Mexican imports can reach 10 percent of U.S. domestic cement consumption. Mexico proposed substituting import quotas in place of the tariffs. The two governments have negotiated for years to resolve the dispute. </a:t>
            </a:r>
          </a:p>
          <a:p>
            <a:endParaRPr lang="en-US" altLang="en-US" dirty="0"/>
          </a:p>
        </p:txBody>
      </p:sp>
      <p:sp>
        <p:nvSpPr>
          <p:cNvPr id="70660"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EF54408F-6268-4B5C-8478-D07E6D4F0517}" type="slidenum">
              <a:rPr lang="en-US" altLang="en-US">
                <a:latin typeface="Calibri" pitchFamily="34" charset="0"/>
              </a:rPr>
              <a:t>11</a:t>
            </a:fld>
            <a:endParaRPr lang="en-US" altLang="en-US" dirty="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xfrm>
            <a:off x="381000" y="4114800"/>
            <a:ext cx="617220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sz="900" b="1" dirty="0">
                <a:latin typeface="Arial Narrow" pitchFamily="34" charset="0"/>
              </a:rPr>
              <a:t>Protection of the National Economy </a:t>
            </a:r>
            <a:r>
              <a:rPr lang="en-US" altLang="en-US" sz="900" dirty="0">
                <a:latin typeface="Arial Narrow" pitchFamily="34" charset="0"/>
              </a:rPr>
              <a:t>Proponents argue that firms in advanced economies cannot compete with those in developing countries that employ low-cost labor. As labor activists called for government intervention to prevent jobs outsourcing from Europe and the United States to India, activists also seek to curtail the import of low-priced products, fearing that advanced economy manufacturers will be undersold, wages will fall, and home country jobs will be lost. Accordingly, activists urge governments to impose trade barriers that block imports. In response, critics counter that protectionism is at odds with comparative advantage; the notion that nations should engage in </a:t>
            </a:r>
            <a:r>
              <a:rPr lang="en-US" altLang="en-US" sz="900" i="1" dirty="0">
                <a:latin typeface="Arial Narrow" pitchFamily="34" charset="0"/>
              </a:rPr>
              <a:t>more </a:t>
            </a:r>
            <a:r>
              <a:rPr lang="en-US" altLang="en-US" sz="900" dirty="0">
                <a:latin typeface="Arial Narrow" pitchFamily="34" charset="0"/>
              </a:rPr>
              <a:t>international trade, not less. Trade barriers interfere with country-specific specialization of labor. When countries specialize, they perform better in the long run, delivering superior living standards to their citizens. Critics also charge that blocking imports reduces the availability and increases the cost of products sold in the home market. Industries cannot access all the input products they need. Finally, protection can trigger retaliation, resulting in foreign governments imposing their own trade barriers, which reduces sales prospects for exporters.</a:t>
            </a:r>
          </a:p>
          <a:p>
            <a:r>
              <a:rPr lang="en-US" altLang="en-US" sz="900" b="1" dirty="0">
                <a:latin typeface="Arial Narrow" pitchFamily="34" charset="0"/>
              </a:rPr>
              <a:t>Protection of an Infant Industry </a:t>
            </a:r>
            <a:r>
              <a:rPr lang="en-US" altLang="en-US" sz="900" dirty="0">
                <a:latin typeface="Arial Narrow" pitchFamily="34" charset="0"/>
              </a:rPr>
              <a:t>In an emerging industry, firms are often inexperienced, lack the latest technologies and know-how. They may also lack the scale typical of larger competitors in established industries abroad. An infant industry may need temporary protection from foreign competitors. Governments can impose temporary trade barriers on foreign imports to ensure that young firms gain a large share of the domestic market. Protecting infant industries has allowed some countries to develop a modern industrial sector. For example, government intervention allowed Japan and South Korea to become dominant players in the global automobile and consumer electronics industries. Once in place, however, such protection may be hard to remove. Industry owners and workers tend to lobby to preserve government protection. Infant industries in many countries (especially in Latin America, South Asia, Eastern Europe) tend to remain dependent on government protection for many years. Industries become inefficient, causing higher taxes and higher prices for the products produced by the protected industry.</a:t>
            </a:r>
          </a:p>
          <a:p>
            <a:r>
              <a:rPr lang="en-US" altLang="en-US" sz="900" b="1" dirty="0">
                <a:latin typeface="Arial Narrow" pitchFamily="34" charset="0"/>
              </a:rPr>
              <a:t>National Security </a:t>
            </a:r>
            <a:r>
              <a:rPr lang="en-US" altLang="en-US" sz="900" dirty="0">
                <a:latin typeface="Arial Narrow" pitchFamily="34" charset="0"/>
              </a:rPr>
              <a:t>Countries impose trade restrictions on products viewed as critical to national defense and security, such as military technology and computers that help maintain domestic production in security-related products. For example, Russia blocked a bid by German engineering giant Siemens to purchase the Russian turbine manufacturer OAO Power Machines, on grounds of national security. The Russian government has strict legislation that limits foreign investment in sectors considered vital to Russia’s national interests.6 Countries may also impose </a:t>
            </a:r>
            <a:r>
              <a:rPr lang="en-US" altLang="en-US" sz="900" b="1" dirty="0">
                <a:latin typeface="Arial Narrow" pitchFamily="34" charset="0"/>
              </a:rPr>
              <a:t>export controls</a:t>
            </a:r>
            <a:r>
              <a:rPr lang="en-US" altLang="en-US" sz="900" dirty="0">
                <a:latin typeface="Arial Narrow" pitchFamily="34" charset="0"/>
              </a:rPr>
              <a:t>, government measures intended to manage or prevent the export of certain products or trade with certain countries. For example, many countries prohibit exports of plutonium to North Korea because it can be used to make nuclear weapons. The United States generally blocks exports of nuclear and military technology to countries it deems state sponsors of terrorism, such as Iran, Libya, and Syria.</a:t>
            </a:r>
          </a:p>
          <a:p>
            <a:r>
              <a:rPr lang="en-US" altLang="en-US" sz="900" b="1" dirty="0">
                <a:latin typeface="Arial Narrow" pitchFamily="34" charset="0"/>
              </a:rPr>
              <a:t>National Culture and Identity </a:t>
            </a:r>
            <a:r>
              <a:rPr lang="en-US" altLang="en-US" sz="900" dirty="0">
                <a:latin typeface="Arial Narrow" pitchFamily="34" charset="0"/>
              </a:rPr>
              <a:t>Should foreign entities, say the Japanese or the Saudis, be allowed to purchase national landmarks such as the Empire State Building or the Rockefeller Center in New York? In most countries, certain occupations, industries, and public assets are seen as central to national culture and identity. Governments may impose trade barriers to restrict imports of products or services seen to threaten such national assets. Switzerland has imposed trade barriers to preserve its long-established tradition in watchmaking. In the United States, authorities opposed Japanese investors’ purchase of the Pebble Beach golf course in California and the Seattle Mariners baseball team, because these assets are viewed as part of the national heritage. France does not allow significant foreign ownership of its TV stations because of concerns about foreign influence on French culture.</a:t>
            </a:r>
          </a:p>
        </p:txBody>
      </p:sp>
      <p:sp>
        <p:nvSpPr>
          <p:cNvPr id="71684"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3D9B5DC8-30D2-464E-ACF8-9EA3BB972E9D}" type="slidenum">
              <a:rPr lang="en-US" altLang="en-US">
                <a:latin typeface="Calibri" pitchFamily="34" charset="0"/>
              </a:rPr>
              <a:t>12</a:t>
            </a:fld>
            <a:endParaRPr lang="en-US" altLang="en-US" dirty="0">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xfrm>
            <a:off x="381000" y="4114800"/>
            <a:ext cx="617220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en-US" altLang="en-US" sz="900" dirty="0">
              <a:latin typeface="Arial Narrow" pitchFamily="34" charset="0"/>
            </a:endParaRPr>
          </a:p>
        </p:txBody>
      </p:sp>
      <p:sp>
        <p:nvSpPr>
          <p:cNvPr id="71684"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3D9B5DC8-30D2-464E-ACF8-9EA3BB972E9D}" type="slidenum">
              <a:rPr lang="en-US" altLang="en-US">
                <a:latin typeface="Calibri" pitchFamily="34" charset="0"/>
              </a:rPr>
              <a:t>13</a:t>
            </a:fld>
            <a:endParaRPr lang="en-US" altLang="en-US" dirty="0">
              <a:latin typeface="Calibri" pitchFamily="34" charset="0"/>
            </a:endParaRPr>
          </a:p>
        </p:txBody>
      </p:sp>
    </p:spTree>
    <p:extLst>
      <p:ext uri="{BB962C8B-B14F-4D97-AF65-F5344CB8AC3E}">
        <p14:creationId xmlns:p14="http://schemas.microsoft.com/office/powerpoint/2010/main" val="202826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xfrm>
            <a:off x="685800" y="4343400"/>
            <a:ext cx="54864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b="1" dirty="0"/>
              <a:t>National Strategic Priorities </a:t>
            </a:r>
            <a:r>
              <a:rPr lang="en-US" altLang="en-US" dirty="0"/>
              <a:t>Government intervention sometimes aims to encourage the development of industries that bolster the nation’s economy. It is a </a:t>
            </a:r>
            <a:r>
              <a:rPr lang="en-US" altLang="en-US" i="1" dirty="0"/>
              <a:t>proactive </a:t>
            </a:r>
            <a:r>
              <a:rPr lang="en-US" altLang="en-US" dirty="0"/>
              <a:t>variation of the infant industry rationale and related to national industrial policy. Countries with many high-tech or high-value-adding industries, such as information technology, pharmaceuticals, car manufacturing, or financial services, create better jobs and higher tax revenues than economies based on low-value-adding industries, such as agriculture, textile manufacturing, or discount retailing. Accordingly, governments in Germany, Japan, Norway, South Korea, and numerous other countries have devised policies that promote the development of relatively desirable industries. The government may provide financing for investment in high-tech or high-value-adding industries, encourage citizens to save money to ensure a steady supply of loanable funds for industrial investment, and fund public education to provide citizens the skills and flexibility they need to perform in key industries.</a:t>
            </a:r>
          </a:p>
          <a:p>
            <a:r>
              <a:rPr lang="en-US" altLang="en-US" b="1" dirty="0"/>
              <a:t>Increasing Employment </a:t>
            </a:r>
            <a:r>
              <a:rPr lang="en-US" altLang="en-US" dirty="0"/>
              <a:t>Governments often impose import barriers to protect employment in designated industries. Insulating domestic firms from foreign competition stimulates national output, leading to more jobs in the protected industries. The effect is usually strongest in import-intensive industries that employ much labor. For example, the Chinese government has traditionally required foreign companies to enter its huge markets through joint ventures with local Chinese firms. This policy creates jobs for Chinese workers. For example, a joint venture between Shanghai Automotive Industry Corporation (SAIC) and Volkswagen created jobs in China. </a:t>
            </a:r>
          </a:p>
          <a:p>
            <a:endParaRPr lang="en-US" altLang="en-US" dirty="0"/>
          </a:p>
        </p:txBody>
      </p:sp>
      <p:sp>
        <p:nvSpPr>
          <p:cNvPr id="72708"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52F96AD0-E4F1-4EF8-A35C-7738FE838FB9}" type="slidenum">
              <a:rPr lang="en-US" altLang="en-US">
                <a:latin typeface="Calibri" pitchFamily="34" charset="0"/>
              </a:rPr>
              <a:t>14</a:t>
            </a:fld>
            <a:endParaRPr lang="en-US" altLang="en-US" dirty="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xfrm>
            <a:off x="304800" y="4191000"/>
            <a:ext cx="61722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lnSpc>
                <a:spcPct val="80000"/>
              </a:lnSpc>
            </a:pPr>
            <a:r>
              <a:rPr lang="en-US" altLang="en-US" sz="1100" b="1" dirty="0"/>
              <a:t>Tariffs</a:t>
            </a:r>
            <a:r>
              <a:rPr lang="en-US" altLang="en-US" sz="1100" dirty="0"/>
              <a:t>  Some countries impose </a:t>
            </a:r>
            <a:r>
              <a:rPr lang="en-US" altLang="en-US" sz="1100" i="1" dirty="0"/>
              <a:t>export tariffs, </a:t>
            </a:r>
            <a:r>
              <a:rPr lang="en-US" altLang="en-US" sz="1100" dirty="0"/>
              <a:t>taxes on products exported by their own companies. For example, Russia charges a duty on its oil exports with the intention of generating government revenue and maintaining high oil stocks within Russia. The most common type of tariff, however, is the </a:t>
            </a:r>
            <a:r>
              <a:rPr lang="en-US" altLang="en-US" sz="1100" i="1" dirty="0"/>
              <a:t>import tariff</a:t>
            </a:r>
            <a:r>
              <a:rPr lang="en-US" altLang="en-US" sz="1100" dirty="0"/>
              <a:t>, a tax levied on imported products. Import tariffs are usually </a:t>
            </a:r>
            <a:r>
              <a:rPr lang="en-US" altLang="en-US" sz="1100" i="1" dirty="0"/>
              <a:t>ad valorem</a:t>
            </a:r>
            <a:r>
              <a:rPr lang="en-US" altLang="en-US" sz="1100" dirty="0"/>
              <a:t>—that is, they are assessed as a percentage of the value of the imported product. Or a government may impose a </a:t>
            </a:r>
            <a:r>
              <a:rPr lang="en-US" altLang="en-US" sz="1100" i="1" dirty="0"/>
              <a:t>specific tariff</a:t>
            </a:r>
            <a:r>
              <a:rPr lang="en-US" altLang="en-US" sz="1100" dirty="0"/>
              <a:t>—a flat fee or fixed amount per unit of the imported product—based on weight, volume, or surface area, such as barrels of oil or square meters of fabric. A </a:t>
            </a:r>
            <a:r>
              <a:rPr lang="en-US" altLang="en-US" sz="1100" i="1" dirty="0"/>
              <a:t>revenue tariff </a:t>
            </a:r>
            <a:r>
              <a:rPr lang="en-US" altLang="en-US" sz="1100" dirty="0"/>
              <a:t>is intended to raise money for the government. A tariff on cigarette imports, for example, produces a steady flow of revenue. A </a:t>
            </a:r>
            <a:r>
              <a:rPr lang="en-US" altLang="en-US" sz="1100" i="1" dirty="0"/>
              <a:t>protective tariff </a:t>
            </a:r>
            <a:r>
              <a:rPr lang="en-US" altLang="en-US" sz="1100" dirty="0"/>
              <a:t>aims to protect domestic industries from foreign competition. A </a:t>
            </a:r>
            <a:r>
              <a:rPr lang="en-US" altLang="en-US" sz="1100" i="1" dirty="0"/>
              <a:t>prohibitive tariff </a:t>
            </a:r>
            <a:r>
              <a:rPr lang="en-US" altLang="en-US" sz="1100" dirty="0"/>
              <a:t>is one so high that no one can import any of the items. </a:t>
            </a:r>
            <a:br>
              <a:rPr lang="en-US" altLang="en-US" sz="1100" dirty="0"/>
            </a:br>
            <a:r>
              <a:rPr lang="en-US" altLang="en-US" sz="1100" i="1" dirty="0"/>
              <a:t>Quotas </a:t>
            </a:r>
            <a:r>
              <a:rPr lang="en-US" altLang="en-US" sz="1100" dirty="0"/>
              <a:t>restrict the physical volume or value of products that firms can import into a country. In a classic type of quota, the U.S. government imposed an upper limit of roughly two million pounds on the total amount of sugar that can be imported into the United States each year. Sugar imports that exceed this level face a tariff of several cents per pound. The upside is that U.S. sugar producers are protected from cheaper imports, giving them a competitive edge over foreign sugar producers. The downside is that U.S. consumers and producers of certain types of products, such as Hershey’s and Coca-Cola, pay more for sugar. It also means companies that manufacture products containing sugar may save money by moving production to countries that do not impose quotas or tariffs on sugar.</a:t>
            </a:r>
          </a:p>
          <a:p>
            <a:pPr>
              <a:lnSpc>
                <a:spcPct val="80000"/>
              </a:lnSpc>
            </a:pPr>
            <a:r>
              <a:rPr lang="en-US" altLang="en-US" sz="1100" dirty="0"/>
              <a:t>Governments can impose voluntary quotas, under which firms agree to limit exports of certain products. These are also known as </a:t>
            </a:r>
            <a:r>
              <a:rPr lang="en-US" altLang="en-US" sz="1100" i="1" dirty="0"/>
              <a:t>voluntary export restraints</a:t>
            </a:r>
            <a:r>
              <a:rPr lang="en-US" altLang="en-US" sz="1100" dirty="0"/>
              <a:t>, or </a:t>
            </a:r>
            <a:r>
              <a:rPr lang="en-US" altLang="en-US" sz="1100" i="1" dirty="0"/>
              <a:t>VERs</a:t>
            </a:r>
            <a:r>
              <a:rPr lang="en-US" altLang="en-US" sz="1100" dirty="0"/>
              <a:t>. For example, in 2005, import quotas in the European Union led to an impasse in which millions of Chinese-made garments piled up at ports and borders in Europe. The EU impounded the clothing because China had exceeded the voluntary import quotas it had negotiated with the EU. The action created hardship for European retailers.</a:t>
            </a:r>
            <a:br>
              <a:rPr lang="en-US" altLang="en-US" sz="1100" dirty="0"/>
            </a:br>
            <a:r>
              <a:rPr lang="en-US" altLang="en-US" sz="1100" i="1" dirty="0"/>
              <a:t>Local content requirements </a:t>
            </a:r>
            <a:r>
              <a:rPr lang="en-US" altLang="en-US" sz="1100" dirty="0"/>
              <a:t>require manufacturers to include a minimum of local value added—that is, production that takes place locally. Local content requirements are usually imposed in countries that are members of an economic bloc, such as the EU and NAFTA. The so-called </a:t>
            </a:r>
            <a:r>
              <a:rPr lang="en-US" altLang="en-US" sz="1100" i="1" dirty="0"/>
              <a:t>rules of origin requirement </a:t>
            </a:r>
            <a:r>
              <a:rPr lang="en-US" altLang="en-US" sz="1100" dirty="0"/>
              <a:t>specifies that a certain proportion of products and supplies, or of intermediate goods used in local manufacturing, must be produced within the bloc. For a car manufacturer, the tires or windshields it purchases from another firm are intermediate goods. When the firm does not meet this requirement, the products become subject to trade barriers that member governments normally impose on nonmember countries. Thus, producers within the NAFTA zone of Canada, Mexico, and the United States pay no tariffs on the products and supplies they obtain from each other, unlike countries such as China or the United Kingdom that are not part of NAFTA. Roughly 60 percent of the value of a car manufactured within NAFTA must originate within the NAFTA member countries. If this condition is not met, the product becomes subject to the tariffs charged to non-NAFTA countries.</a:t>
            </a:r>
          </a:p>
          <a:p>
            <a:pPr>
              <a:lnSpc>
                <a:spcPct val="80000"/>
              </a:lnSpc>
            </a:pPr>
            <a:endParaRPr lang="en-US" altLang="en-US" sz="1100" dirty="0"/>
          </a:p>
          <a:p>
            <a:pPr>
              <a:lnSpc>
                <a:spcPct val="80000"/>
              </a:lnSpc>
            </a:pPr>
            <a:endParaRPr lang="en-US" altLang="en-US" sz="1100" dirty="0"/>
          </a:p>
        </p:txBody>
      </p:sp>
      <p:sp>
        <p:nvSpPr>
          <p:cNvPr id="73732"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F7F9793E-6B28-4606-90D3-1B94324E19B3}" type="slidenum">
              <a:rPr lang="en-US" altLang="en-US">
                <a:latin typeface="Calibri" pitchFamily="34" charset="0"/>
              </a:rPr>
              <a:t>15</a:t>
            </a:fld>
            <a:endParaRPr lang="en-US" altLang="en-US" dirty="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xfrm>
            <a:off x="381000" y="4191000"/>
            <a:ext cx="617220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lnSpc>
                <a:spcPct val="80000"/>
              </a:lnSpc>
            </a:pPr>
            <a:r>
              <a:rPr lang="en-US" altLang="en-US" sz="1100" i="1" dirty="0"/>
              <a:t>Government regulations and technical standards </a:t>
            </a:r>
            <a:r>
              <a:rPr lang="en-US" altLang="en-US" sz="1100" dirty="0"/>
              <a:t>are another type of nontariff trade barrier. Examples include safety regulations for motor vehicles and electrical equipment, health regulations for hygienic food preparation, labeling requirements that indicate a product’s country of origin, technical standards for computers, and bureaucratic procedures for customs clearance, including excessive red tape and slow approval processes. The European Union strictly regulates food that has been genetically modified (GM), a policy that blocks some food imports into Europe from the United States. In China, the government requires foreign firms to obtain special permits to import GM foods. In 2010, the Chinese government clashed with Google over the latter’s refusal to censor its Web search and news services in mainland China. The Chinese government has a history of regulating online news and other content that it considers illegal.</a:t>
            </a:r>
          </a:p>
          <a:p>
            <a:pPr>
              <a:lnSpc>
                <a:spcPct val="80000"/>
              </a:lnSpc>
            </a:pPr>
            <a:r>
              <a:rPr lang="en-US" altLang="en-US" sz="1100" dirty="0"/>
              <a:t>Governments may impose </a:t>
            </a:r>
            <a:r>
              <a:rPr lang="en-US" altLang="en-US" sz="1100" i="1" dirty="0"/>
              <a:t>administrative or bureaucratic procedures </a:t>
            </a:r>
            <a:r>
              <a:rPr lang="en-US" altLang="en-US" sz="1100" dirty="0"/>
              <a:t>that hinder the activities of importers or foreign firms. For example, the opening vignette revealed how India’s business sector is burdened by countless regulations, standards, and administrative hurdles at the state and federal levels. In Mexico, government-imposed bureaucratic procedures led United Parcel Service to temporarily suspend its ground delivery service across the U.S.-Mexican border. Similarly, the United States barred Mexican trucks from entering the United States on the grounds that they were unsafe. Business regulations vary worldwide. Many countries in Africa and Latin America impose countless bureaucratic procedures that hinder commercial activities and business start-ups. By contrast, Australia, Britain, Canada, Ireland, New Zealand, and Singapore impose relatively few such procedures. Saudi Arabia is home to various restrictive practices that hinder international trade. Every foreign business traveler to the Arab kingdom must hold an entry visa that can be obtained only by securing the support of a sponsor—a Saudi citizen or organization who vouches for the visitor’s actions. Because few Saudis are willing to assume such responsibility, foreigners who want to do business in Saudi Arabia face great difficulty.</a:t>
            </a:r>
          </a:p>
          <a:p>
            <a:pPr>
              <a:lnSpc>
                <a:spcPct val="80000"/>
              </a:lnSpc>
            </a:pPr>
            <a:r>
              <a:rPr lang="en-US" altLang="en-US" sz="1100" dirty="0"/>
              <a:t>Convoluted administrative procedures are widespread in national customs agencies. The revenue generated by tariffs depends on how customs authorities classify imported products. Products often appear to fit two or more tariff categories. For example, a sport utility vehicle could be classified as a truck, a car, or a van. Each of these categories can entail a different tariff. Depending on the judgment of the customs agent, the applicable tariff might end up being high or low. Because thousands of categories exist for customs classification, a product and its corresponding tariff can be easily misclassified, by accident or intent.</a:t>
            </a:r>
          </a:p>
          <a:p>
            <a:pPr>
              <a:lnSpc>
                <a:spcPct val="80000"/>
              </a:lnSpc>
            </a:pPr>
            <a:endParaRPr lang="en-US" altLang="en-US" sz="1100" dirty="0"/>
          </a:p>
        </p:txBody>
      </p:sp>
      <p:sp>
        <p:nvSpPr>
          <p:cNvPr id="74756"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EC67EC26-8F46-487E-9BFE-F8588C4163CF}" type="slidenum">
              <a:rPr lang="en-US" altLang="en-US">
                <a:latin typeface="Calibri" pitchFamily="34" charset="0"/>
              </a:rPr>
              <a:t>16</a:t>
            </a:fld>
            <a:endParaRPr lang="en-US" altLang="en-US" dirty="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xfrm>
            <a:off x="381000" y="4191000"/>
            <a:ext cx="61722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dirty="0"/>
              <a:t>Import tariffs can generate substantial revenue for national governments. This helps explain why they are common in developing economies. Even in advanced economies, tariffs provide a significant source of revenue for the government. The United States charges tariffs on many consumer, agricultural, and labor-intensive products. Interestingly, the United States typically collects as much tariff revenue on shoes as on cars— about $1.9 billion in 2007. The European Union applies tariffs of up to 215 percent on meat, 116 percent on cereals, and 133 percent on sugar and confectionary products. Exhibit provides a sample of import tariffs in selected countries. Despite its reputation as a challenging market to enter, Japan maintains average tariffs for nonagricultural products at low levels. Under the North American Free Trade Agreement (NAFTA), Canada, Mexico, and the United States have eliminated nearly all tariffs on product imports from each other. However, Mexico maintains significant tariffs with the rest of the world—21.5 percent for agricultural products and 7.1 percent for nonagricultural goods. India’s tariffs are relatively high, especially in agriculture, where the rate is 31.7 percent. India’s tariff system lacks transparency, and officially published tariff information is sometimes hard to find. China has reduced its tariffs since joining the World Trade Organization (WTO, www.wto.org) in 2001, but trade barriers remain high in some areas.</a:t>
            </a:r>
          </a:p>
        </p:txBody>
      </p:sp>
      <p:sp>
        <p:nvSpPr>
          <p:cNvPr id="75780"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F228C124-6015-4432-B9AE-D00B34173E95}" type="slidenum">
              <a:rPr lang="en-US" altLang="en-US">
                <a:latin typeface="Calibri" pitchFamily="34" charset="0"/>
              </a:rPr>
              <a:t>17</a:t>
            </a:fld>
            <a:endParaRPr lang="en-US" altLang="en-US" dirty="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en-US" altLang="en-US" dirty="0"/>
          </a:p>
        </p:txBody>
      </p:sp>
      <p:sp>
        <p:nvSpPr>
          <p:cNvPr id="76804"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AA955AF2-8213-4EB8-B16C-F96D9A27862E}" type="slidenum">
              <a:rPr lang="en-US" altLang="en-US">
                <a:latin typeface="Calibri" pitchFamily="34" charset="0"/>
              </a:rPr>
              <a:t>18</a:t>
            </a:fld>
            <a:endParaRPr lang="en-US" altLang="en-US" dirty="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dirty="0"/>
              <a:t>State-owned multinational enterprises (SOMNEs) receive generous subsidies and other resources from their home-country. China has the most SOMNEs, approximately 257. China Minmetals, Shanghai Automotive, and other Chinese SOMNEs account for as much as 40 percent of China’s economic output. In total, China is home to some 150,000 state-owned enterprises, of which about 50,000 (33 percent) are owned by the central government and the remainder by local governments. </a:t>
            </a:r>
          </a:p>
        </p:txBody>
      </p:sp>
      <p:sp>
        <p:nvSpPr>
          <p:cNvPr id="77828"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FA4E5969-6171-4C6B-90B1-225AC703F87E}" type="slidenum">
              <a:rPr lang="en-US" altLang="en-US">
                <a:latin typeface="Calibri" pitchFamily="34" charset="0"/>
              </a:rPr>
              <a:t>19</a:t>
            </a:fld>
            <a:endParaRPr lang="en-US" altLang="en-US" dirty="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en-US" altLang="en-US" dirty="0"/>
          </a:p>
        </p:txBody>
      </p:sp>
      <p:sp>
        <p:nvSpPr>
          <p:cNvPr id="62468"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56BE4B48-ACAE-431C-B986-73D74AE2C1B6}" type="slidenum">
              <a:rPr lang="en-US" altLang="en-US">
                <a:latin typeface="Calibri" pitchFamily="34" charset="0"/>
              </a:rPr>
              <a:t>2</a:t>
            </a:fld>
            <a:endParaRPr lang="en-US" altLang="en-US" dirty="0">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dirty="0"/>
              <a:t>Average tariffs have declined over time. Simultaneously, as shown in the Exhibit, world GDP and especially world trade have flourished. Decreasing trade barriers are a major factor in the growth of global commerce and consequently in rising incomes around the world. Firms that participate actively in international trade and investment not only improve their performance but also contribute to reducing global poverty. </a:t>
            </a:r>
          </a:p>
          <a:p>
            <a:endParaRPr lang="en-US" altLang="en-US" dirty="0"/>
          </a:p>
        </p:txBody>
      </p:sp>
      <p:sp>
        <p:nvSpPr>
          <p:cNvPr id="77828"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FA4E5969-6171-4C6B-90B1-225AC703F87E}" type="slidenum">
              <a:rPr lang="en-US" altLang="en-US">
                <a:latin typeface="Calibri" pitchFamily="34" charset="0"/>
              </a:rPr>
              <a:t>20</a:t>
            </a:fld>
            <a:endParaRPr lang="en-US" altLang="en-US" dirty="0">
              <a:latin typeface="Calibri" pitchFamily="34" charset="0"/>
            </a:endParaRPr>
          </a:p>
        </p:txBody>
      </p:sp>
    </p:spTree>
    <p:extLst>
      <p:ext uri="{BB962C8B-B14F-4D97-AF65-F5344CB8AC3E}">
        <p14:creationId xmlns:p14="http://schemas.microsoft.com/office/powerpoint/2010/main" val="304740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dirty="0"/>
              <a:t>The amount of a tariff is determined by examining a product’s </a:t>
            </a:r>
            <a:r>
              <a:rPr lang="en-US" altLang="en-US" i="1" dirty="0"/>
              <a:t>harmonized code</a:t>
            </a:r>
            <a:r>
              <a:rPr lang="en-US" altLang="en-US" dirty="0"/>
              <a:t>. Products are classified under about 7,000 different unique codes in the </a:t>
            </a:r>
            <a:r>
              <a:rPr lang="en-US" altLang="en-US" i="1" dirty="0"/>
              <a:t>harmonized tariff </a:t>
            </a:r>
            <a:r>
              <a:rPr lang="en-US" altLang="en-US" dirty="0"/>
              <a:t>or </a:t>
            </a:r>
            <a:r>
              <a:rPr lang="en-US" altLang="en-US" i="1" dirty="0"/>
              <a:t>harmonized code </a:t>
            </a:r>
            <a:r>
              <a:rPr lang="en-US" altLang="en-US" dirty="0"/>
              <a:t>schedule, a standardized system used worldwide. Without this system, firms and governments might have differing opinions on product definitions and the tariffs charged.</a:t>
            </a:r>
          </a:p>
          <a:p>
            <a:r>
              <a:rPr lang="en-US" altLang="en-US" dirty="0"/>
              <a:t>Import tariffs can generate substantial revenue for national governments. This helps explain why they are common in developing economies. Even in advanced economies, tariffs provide a significant source of revenue for the government. The United States charges tariffs on many consumer, agricultural, and labor-intensive products. Interestingly, the United States typically collects as much tariff revenue on shoes as on cars— about $1.9 billion in 2007. The European Union applies tariffs of up to 215 percent on meat, 116 percent on cereals, and 133 percent on sugar and confectionary products. </a:t>
            </a:r>
          </a:p>
          <a:p>
            <a:endParaRPr lang="en-US" altLang="en-US" dirty="0"/>
          </a:p>
        </p:txBody>
      </p:sp>
      <p:sp>
        <p:nvSpPr>
          <p:cNvPr id="78852"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CFB1859C-7606-420C-8600-BAF054C93709}" type="slidenum">
              <a:rPr lang="en-US" altLang="en-US">
                <a:latin typeface="Calibri" pitchFamily="34" charset="0"/>
              </a:rPr>
              <a:t>21</a:t>
            </a:fld>
            <a:endParaRPr lang="en-US" altLang="en-US" dirty="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dirty="0"/>
              <a:t>China has reduced its tariffs since joining the World Trade Organization (WTO, www.wto.org) in 2001, but trade barriers remain high in some areas. In Africa, over half of all workers are employed in agriculture. Significant tariffs and other trade barriers in the advanced economies hinder imports of agricultural goods from Africa, which worsens already-severe poverty in many African countries. Because high tariffs inhibit free trade and economic growth, governments have tended to reduce them over time. This was the primary goal of the General Agreement on Tariffs and Trade (GATT; now the WTO). Countries as diverse as Chile, Hungary, Turkey, and South Korea have liberalized their previously protected markets, lowering trade barriers and subjecting themselves to greater competition from abroad. Developing economies have been lowering their tariff rates since the early 1970s. Continued reductions represent a major driver of market globalization</a:t>
            </a:r>
          </a:p>
        </p:txBody>
      </p:sp>
      <p:sp>
        <p:nvSpPr>
          <p:cNvPr id="79876"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8BEB45B6-5B7F-4627-B9A3-FA5BAD78DF57}" type="slidenum">
              <a:rPr lang="en-US" altLang="en-US">
                <a:latin typeface="Calibri" pitchFamily="34" charset="0"/>
              </a:rPr>
              <a:t>22</a:t>
            </a:fld>
            <a:endParaRPr lang="en-US" altLang="en-US" dirty="0">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xfrm>
            <a:off x="304800" y="4191000"/>
            <a:ext cx="6172200"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lnSpc>
                <a:spcPct val="90000"/>
              </a:lnSpc>
            </a:pPr>
            <a:r>
              <a:rPr lang="en-US" altLang="en-US" sz="1000" dirty="0"/>
              <a:t>A large MNE that charges very low prices could conceivably drive competitors out of a foreign market, achieving a monopoly, with the ability to raise prices later. Governments in the importing country often respond to dumping by imposing an </a:t>
            </a:r>
            <a:r>
              <a:rPr lang="en-US" altLang="en-US" sz="1000" b="1" dirty="0"/>
              <a:t>antidumping duty</a:t>
            </a:r>
            <a:r>
              <a:rPr lang="en-US" altLang="en-US" sz="1000" dirty="0"/>
              <a:t>—a tax imposed on products deemed to be dumped and thereby causing injury to producers of competing products in the importing country. The WTO allows this practice.17 The duties are generally equal to the difference between the product’s export price and their normal value. Government subsidies are not always direct or overt. For example, governments may support home country businesses by funding R&amp;D, granting tax exemptions, and offering business development services such as trade missions, and privileged access to key foreign contacts. Most countries have agencies and ministries that provide such services to facilitate the international activities of their own firms. Examples include the Department of Foreign Affairs and International Trade in Canada (www.dfait-maeci.gc.ca), U.K. Trade &amp; Investment in Britain (www.uktradeinvest.gov.uk), and the International Trade Administration of the U.S. Department of Commerce (www.doc.gov).</a:t>
            </a:r>
          </a:p>
          <a:p>
            <a:pPr>
              <a:lnSpc>
                <a:spcPct val="90000"/>
              </a:lnSpc>
            </a:pPr>
            <a:r>
              <a:rPr lang="en-US" altLang="en-US" sz="1000" dirty="0"/>
              <a:t>Related to subsidies are governmental </a:t>
            </a:r>
            <a:r>
              <a:rPr lang="en-US" altLang="en-US" sz="1000" b="1" dirty="0"/>
              <a:t>investment incentives</a:t>
            </a:r>
            <a:r>
              <a:rPr lang="en-US" altLang="en-US" sz="1000" dirty="0"/>
              <a:t>, transfer payments or tax concessions made directly to individual foreign firms to entice them to invest in the country. Hong Kong’s government put up most of the cash to build the Hong Kong Disney park (park.hongkongdisneyland.com). While the park and facilities cost about $1.71 billion, the government provided Disney an investment of $1.74 billion to develop the site. Recently, Austin, Texas, and Albany, New York, competed for the chance to have the Korean manufacturer Samsung Electronics (www.samsung.com) build a semiconductor plant in their regions. Austin offered $225 million worth of tax relief and other concessions in its successful bid to attract Samsung’s $300 million plant, estimated to create nearly 1,000 new jobs locally. To entice MNEs to establish local production facilities, Macedonia offers incentives like low corporate taxes, immediate access to utilities, and financial support (see www.investinmacedonia.com).</a:t>
            </a:r>
            <a:br>
              <a:rPr lang="en-US" altLang="en-US" sz="1000" dirty="0"/>
            </a:br>
            <a:r>
              <a:rPr lang="en-US" altLang="en-US" sz="1000" dirty="0"/>
              <a:t>Such incentives often help the economic development in a particular region or community. In the 1990s, Germany encouraged foreign companies to invest in the economically disadvantaged East German states by providing tax and investment incentives. The government of Ireland has undertaken various initiatives aimed at promoting Ireland as a place to do business. It targeted foreign companies in the high-tech sector— including medical instruments, pharmaceuticals, and computer software—and offered preferential corporate tax rates of 12 percent. These targeted efforts paid dividends by creating substantial new employment and helping diversify the Irish economy away from agricultural activities. Governments also support domestic industries by adopting </a:t>
            </a:r>
            <a:r>
              <a:rPr lang="en-US" altLang="en-US" sz="1000" i="1" dirty="0"/>
              <a:t>procurement policies </a:t>
            </a:r>
            <a:r>
              <a:rPr lang="en-US" altLang="en-US" sz="1000" dirty="0"/>
              <a:t>that restrict purchases to home country suppliers. Several governments require that air travel purchased with government funds be booked with home country carriers. Such policies are especially common in countries with large public sectors, such as China and Russia. In the US, government agencies favor domestic suppliers unless their prices are high compared to foreign suppliers. In Japan, government agencies may not even consider foreign bids, regardless of pricing. Public procurement agencies may impose requirements that exclude foreign suppliers.</a:t>
            </a:r>
          </a:p>
          <a:p>
            <a:pPr>
              <a:lnSpc>
                <a:spcPct val="90000"/>
              </a:lnSpc>
            </a:pPr>
            <a:endParaRPr lang="en-US" altLang="en-US" sz="1000" dirty="0"/>
          </a:p>
        </p:txBody>
      </p:sp>
      <p:sp>
        <p:nvSpPr>
          <p:cNvPr id="80900"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49E02CE2-EE4D-4DEA-8F4F-B03D9EC24808}" type="slidenum">
              <a:rPr lang="en-US" altLang="en-US">
                <a:latin typeface="Calibri" pitchFamily="34" charset="0"/>
              </a:rPr>
              <a:t>23</a:t>
            </a:fld>
            <a:endParaRPr lang="en-US" altLang="en-US" dirty="0">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dirty="0"/>
              <a:t>One way of evaluating the effects of government intervention is to examine each nation’s level of </a:t>
            </a:r>
            <a:r>
              <a:rPr lang="en-US" altLang="en-US" i="1" dirty="0"/>
              <a:t>economic freedom</a:t>
            </a:r>
            <a:r>
              <a:rPr lang="en-US" altLang="en-US" dirty="0"/>
              <a:t>, defined as the “absence of government coercion or constraint on the production, distribution, or consumption of goods and services beyond the extent necessary for citizens to protect and maintain liberty itself. In other words, people are free to work, produce, consume, and invest in the ways they feel are most productive.” An </a:t>
            </a:r>
            <a:r>
              <a:rPr lang="en-US" altLang="en-US" i="1" dirty="0"/>
              <a:t>Index of Economic Freedom </a:t>
            </a:r>
            <a:r>
              <a:rPr lang="en-US" altLang="en-US" dirty="0"/>
              <a:t>is published annually  that measures economic freedom in 161 countries.</a:t>
            </a:r>
          </a:p>
          <a:p>
            <a:endParaRPr lang="en-US" altLang="en-US" dirty="0"/>
          </a:p>
        </p:txBody>
      </p:sp>
      <p:sp>
        <p:nvSpPr>
          <p:cNvPr id="81924"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2EF636C0-5FE5-463E-BF68-BE0D517A9EC0}" type="slidenum">
              <a:rPr lang="en-US" altLang="en-US">
                <a:latin typeface="Calibri" pitchFamily="34" charset="0"/>
              </a:rPr>
              <a:t>24</a:t>
            </a:fld>
            <a:endParaRPr lang="en-US" altLang="en-US" dirty="0">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xfrm>
            <a:off x="685800" y="4343400"/>
            <a:ext cx="54864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dirty="0"/>
              <a:t>The exhibit shows the ease of doing business for each country. Most of the easiest countries are advanced economies that enjoy high living standards. The easiest group also includes numerous emerging markets that have simplified their regulatory environment in an effort to encourage entrepreneurship and investment. The exhibit’s moderately hard and hardest countries are relatively difficult places to do business and are characterized by severe poverty and other hardships. </a:t>
            </a:r>
          </a:p>
        </p:txBody>
      </p:sp>
      <p:sp>
        <p:nvSpPr>
          <p:cNvPr id="82948"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029B025D-7479-4E80-89F8-647305F2D50A}" type="slidenum">
              <a:rPr lang="en-US" altLang="en-US">
                <a:latin typeface="Calibri" pitchFamily="34" charset="0"/>
              </a:rPr>
              <a:t>25</a:t>
            </a:fld>
            <a:endParaRPr lang="en-US" altLang="en-US" dirty="0">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dirty="0"/>
              <a:t>A century ago, trade barriers worldwide were relatively high. The trading environment worsened through two world wars and the Great Depression. In 1930, the United States passed the Smoot-Hawley Tariff Act, which raised U.S. tariffs to near-record highs of more than 50 percent, compared to only about 3 percent today. Tariffs that other countries imposed to retaliate against Smoot-Hawley choked off foreign markets for U.S. agricultural products, leading to plummeting farm prices and many bank failures. In an effort to revive trade, the U.S. government began to reduce restrictive tariffs. By the late 1940s, prudent policy-making had led to substantial tariff reductions worldwide. </a:t>
            </a:r>
          </a:p>
          <a:p>
            <a:endParaRPr lang="en-US" altLang="en-US" dirty="0"/>
          </a:p>
        </p:txBody>
      </p:sp>
      <p:sp>
        <p:nvSpPr>
          <p:cNvPr id="83972"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8F2DE792-0642-4EB3-A493-49AF0C465B65}" type="slidenum">
              <a:rPr lang="en-US" altLang="en-US">
                <a:latin typeface="Calibri" pitchFamily="34" charset="0"/>
              </a:rPr>
              <a:t>26</a:t>
            </a:fld>
            <a:endParaRPr lang="en-US" altLang="en-US" dirty="0">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dirty="0"/>
              <a:t>In 1947, twenty-three nations signed the General Agreement on Tariffs and Trade (GATT), the first major effort to systematically reduce trade barriers worldwide. The GATT created: (1) a process to reduce tariffs through continuous negotiations among member nations, (2) an agency to serve as watchdog over world trade, and (3) a forum for resolving trade disputes. The GATT introduced the concept of </a:t>
            </a:r>
            <a:r>
              <a:rPr lang="en-US" altLang="en-US" i="1" dirty="0"/>
              <a:t>most favored nation </a:t>
            </a:r>
            <a:r>
              <a:rPr lang="en-US" altLang="en-US" dirty="0"/>
              <a:t>(renamed </a:t>
            </a:r>
            <a:r>
              <a:rPr lang="en-US" altLang="en-US" i="1" dirty="0"/>
              <a:t>normal trade relations </a:t>
            </a:r>
            <a:r>
              <a:rPr lang="en-US" altLang="en-US" dirty="0"/>
              <a:t>in 1997), according to which each signatory nation agreed to extend the tariff reductions covered in a trade agreement with a trading partner to all other countries. Thus, a concession to one country became a concession to all. Eventually, the GATT was superseded by the WTO in 1995 and grew to include about 150 member nations. The organization proved extremely effective and resulted in the greatest global decline in trade barriers in history. </a:t>
            </a:r>
          </a:p>
          <a:p>
            <a:endParaRPr lang="en-US" altLang="en-US" dirty="0"/>
          </a:p>
        </p:txBody>
      </p:sp>
      <p:sp>
        <p:nvSpPr>
          <p:cNvPr id="84996"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8A7CAA69-BDA4-4278-B8FA-DBA412A0123E}" type="slidenum">
              <a:rPr lang="en-US" altLang="en-US">
                <a:latin typeface="Calibri" pitchFamily="34" charset="0"/>
              </a:rPr>
              <a:t>27</a:t>
            </a:fld>
            <a:endParaRPr lang="en-US" altLang="en-US" dirty="0">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dirty="0"/>
              <a:t>After establishing a communist government in 1949, China relied on centralized economic planning, and agriculture and manufacturing were controlled by inefficient state run industries. The country remained relatively closed to international trade until the 1970s, when it began to liberalize its economy. In 1992, China joined Asia-Pacific Economic Cooperation (APEC), a free-trade organization similar to the European Union. In 2001, it joined the WTO and committed to reducing trade barriers and increasing intellectual property protection. Trade has stimulated the Chinese economy. By 2007, its GDP was more than ten times the 1977 level, and the value of exports had reached $1.5 trillion. China has become a leading exporter of manufactured products and home to numerous large MNEs that compete with Western firms. </a:t>
            </a:r>
          </a:p>
          <a:p>
            <a:endParaRPr lang="en-US" altLang="en-US" dirty="0"/>
          </a:p>
        </p:txBody>
      </p:sp>
      <p:sp>
        <p:nvSpPr>
          <p:cNvPr id="86020"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EA123929-A25A-4DD9-902D-04E137B2C267}" type="slidenum">
              <a:rPr lang="en-US" altLang="en-US">
                <a:latin typeface="Calibri" pitchFamily="34" charset="0"/>
              </a:rPr>
              <a:t>28</a:t>
            </a:fld>
            <a:endParaRPr lang="en-US" altLang="en-US" dirty="0">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dirty="0"/>
              <a:t>Since gaining independence from Britain in 1947, India adopted a quasi-socialist model of isolationism and strict government control. High trade and investment barriers, state intervention in labor and financial markets, a large public sector, heavy regulation of business, and central planning all contributed to the nation’s poor economic performance over several decades. Beginning in the early 1990s, India began to open its markets to foreign trade and investment. Free-trade reforms, combined with privatization of state enterprises, have progressed slowly. Protectionism has declined, but FDI limitations and high tariffs (more than 40 percent in agricultural products) are still in place. </a:t>
            </a:r>
          </a:p>
          <a:p>
            <a:endParaRPr lang="en-US" altLang="en-US" dirty="0"/>
          </a:p>
        </p:txBody>
      </p:sp>
      <p:sp>
        <p:nvSpPr>
          <p:cNvPr id="87044"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D292E745-A2B2-4BC8-8FBF-371F4C99CC2F}" type="slidenum">
              <a:rPr lang="en-US" altLang="en-US">
                <a:latin typeface="Calibri" pitchFamily="34" charset="0"/>
              </a:rPr>
              <a:t>29</a:t>
            </a:fld>
            <a:endParaRPr lang="en-US" altLang="en-US" dirty="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xfrm>
            <a:off x="685800" y="4343400"/>
            <a:ext cx="5486400"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Economists have long used trade theories to make the case for free trade, the unrestricted flow of products, services, and physical and intellectual capital across national borders. Trade theorists argue that countries should trade with each other to make optimal use of national resources and to increase living standards. FDI-based explanations reveal how firms obtain advantages by locating factories and subsidiaries in attractive locations abroad. In short, contemporary economic theory argues that international trade and investment are good for the world. There is much empirical evidence to support free trade. One study that examined more than one hundred countries in the 50 years after 1945 found a strong association between market openness—that is, unimpeded free trade—and economic growth. Countries with an open economy enjoyed average annual per-capita GDP growth of 4.49 percent, while relatively closed countries—those with less-free trade—grew at only 0.69 percent per year. Other studies confirm that market liberalization and free trade are best for supporting economic growth and national living standards.2 In reality, however, there is no such thing as unimpeded free trade. Well before economists recognized the value of free trade, governments began intervening in business and the international marketplace in ways that obstruct the free flow of trade and investment. Intervention can take many forms. The government may impose tariffs and quotas, restrictions on international investment, bureaucratic procedures and red tape, and regulations that restrict types of business and value-chain activities. In addition, the government may provide subsidies and financial incentives intended to sustain domestic firms and industries in ways that hamper the internationalization efforts of foreign firms. </a:t>
            </a:r>
          </a:p>
          <a:p>
            <a:endParaRPr lang="en-US" altLang="en-US" dirty="0"/>
          </a:p>
        </p:txBody>
      </p:sp>
      <p:sp>
        <p:nvSpPr>
          <p:cNvPr id="63492"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A3D75A16-4A50-45E7-9384-8DA8ED2B77B1}" type="slidenum">
              <a:rPr lang="en-US" altLang="en-US">
                <a:latin typeface="Calibri" pitchFamily="34" charset="0"/>
              </a:rPr>
              <a:t>3</a:t>
            </a:fld>
            <a:endParaRPr lang="en-US" altLang="en-US" dirty="0">
              <a:latin typeface="Calibri"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xfrm>
            <a:off x="381000" y="4191000"/>
            <a:ext cx="61722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b="1" dirty="0"/>
              <a:t>Research to Gather Knowledge and Intelligence </a:t>
            </a:r>
            <a:r>
              <a:rPr lang="en-US" altLang="en-US" dirty="0"/>
              <a:t>Experienced managers continually scan the business environment to identify the nature of government intervention and to plan market-entry strategies and host country operations. They review their return-on-investment criteria to account for the increased cost and risk of trade and investment barriers. For example, the EU is devising new guidelines that affect company operations in areas ranging from product liability laws to standards for investment in European industries.</a:t>
            </a:r>
          </a:p>
          <a:p>
            <a:r>
              <a:rPr lang="en-US" altLang="en-US" b="1" dirty="0"/>
              <a:t>Choose the Most Appropriate Entry Strategies </a:t>
            </a:r>
            <a:r>
              <a:rPr lang="en-US" altLang="en-US" dirty="0"/>
              <a:t>Tariffs and most nontariff trade barriers apply to exporting, whereas investment barriers apply to FDI. Most firms choose exporting as their initial entry strategy. However, if high tariffs are present, managers should consider other strategies, such as FDI, licensing, and joint ventures that allow the firm to operate directly in the target market, avoiding import barriers. For example, Japan’s Fuji Company had long exported camera film to the United States. Subsequently, Fuji built a factory in South Carolina to manufacture film, which allowed it to avoid U.S. tariffs and deflect claims that it was unfairly dumping Japanese-made film there. However, even investment-based entry is affected by tariffs if it requires importing raw materials and parts to manufacture finished products in the host country. Tariffs often vary with the </a:t>
            </a:r>
            <a:r>
              <a:rPr lang="en-US" altLang="en-US" i="1" dirty="0"/>
              <a:t>form </a:t>
            </a:r>
            <a:r>
              <a:rPr lang="en-US" altLang="en-US" dirty="0"/>
              <a:t>of an imported product. Food processor Conagra (www.conagrafoods .com) imports bulk tuna into the United States, which it then separates and cans there under the Bumble Bee brand. Conagra could can the tuna abroad, but the tariff on canned tuna is higher than the tariff on bulk tuna. By canning in the United States, Conagra avoids paying import tariffs.27 Companies often ship manufactured products “knocked-down” and assemble them in the target market. In countries with relatively high tariffs on imported personal computers, importers often bring in the parts and assemble the computers locally.</a:t>
            </a:r>
          </a:p>
          <a:p>
            <a:endParaRPr lang="en-US" altLang="en-US" dirty="0"/>
          </a:p>
        </p:txBody>
      </p:sp>
      <p:sp>
        <p:nvSpPr>
          <p:cNvPr id="88068"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912360A1-2DE1-49DA-BA98-9C4BA734512C}" type="slidenum">
              <a:rPr lang="en-US" altLang="en-US">
                <a:latin typeface="Calibri" pitchFamily="34" charset="0"/>
              </a:rPr>
              <a:t>30</a:t>
            </a:fld>
            <a:endParaRPr lang="en-US" altLang="en-US" dirty="0">
              <a:latin typeface="Calibri"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xfrm>
            <a:off x="381000" y="4191000"/>
            <a:ext cx="6172200" cy="472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lnSpc>
                <a:spcPct val="80000"/>
              </a:lnSpc>
            </a:pPr>
            <a:r>
              <a:rPr lang="en-US" altLang="en-US" sz="1100" b="1" dirty="0"/>
              <a:t>Take Advantage of Foreign Trade Zones </a:t>
            </a:r>
            <a:r>
              <a:rPr lang="en-US" altLang="en-US" sz="1100" dirty="0"/>
              <a:t>In an effort to create jobs and stimulate local economic development, governments establish foreign trade zones (also known as </a:t>
            </a:r>
            <a:r>
              <a:rPr lang="en-US" altLang="en-US" sz="1100" i="1" dirty="0"/>
              <a:t>free trade zones </a:t>
            </a:r>
            <a:r>
              <a:rPr lang="en-US" altLang="en-US" sz="1100" dirty="0"/>
              <a:t>or </a:t>
            </a:r>
            <a:r>
              <a:rPr lang="en-US" altLang="en-US" sz="1100" i="1" dirty="0"/>
              <a:t>free ports</a:t>
            </a:r>
            <a:r>
              <a:rPr lang="en-US" altLang="en-US" sz="1100" dirty="0"/>
              <a:t>). A </a:t>
            </a:r>
            <a:r>
              <a:rPr lang="en-US" altLang="en-US" sz="1100" b="1" dirty="0"/>
              <a:t>foreign trade zone (FTZ) </a:t>
            </a:r>
            <a:r>
              <a:rPr lang="en-US" altLang="en-US" sz="1100" dirty="0"/>
              <a:t>is an area within a country that receives imported goods for assembly or other processing and subsequent re-export. Products brought into an FTZ are not subject to duties, taxes, or quotas until they, or the products made from them, enter into the non-FTZ commercial territory of the country where the FTZ is located. Firms use FTZs to assemble foreign dutiable materials and components into finished products, which are then re-exported. Firms may use FTZs to manage inventory of parts, components, or finished products that the firm will eventually need at some other location. In the United States, Japanese carmakers store vehicles at the port of Jacksonville, Florida, without having to pay duties until the cars are shipped to U.S. dealerships. FTZs exist in over 75 countries, usually near seaports or airports. They can be as small as a factory or as large as an entire country. The United States is home to several hundred FTZs used by thousands of firms. Located on the Atlantic side of the Panama Canal, the Colon Free Zone (www.colonfreezone.com) is an enormous FTZ where products are imported, stored, repacked, and re-exported without subject to tariffs or customs regulations. Many firms and wholesalers use the zone to transship merchandise from Panama to other parts of the Western Hemisphere and Europe. Some firms obtain FTZ status within their own physical facilities. A successful experiment with FTZs has been </a:t>
            </a:r>
            <a:r>
              <a:rPr lang="en-US" altLang="en-US" sz="1100" b="1" dirty="0"/>
              <a:t>maquiladoras</a:t>
            </a:r>
            <a:r>
              <a:rPr lang="en-US" altLang="en-US" sz="1100" dirty="0"/>
              <a:t>—export-assembly plants in northern Mexico along the U.S. border that produce components and finished products, often destined for the United States. Since the 1960s, “maquilas” imported materials and equipment on a tariff-free basis for assembly or manufacturing and then re-exported them. Today under NAFTA, maquiladoras employ millions of Mexicans who assemble clothing, furniture, car parts, electronics, and other goods. The arrangement enables firms from the United States, Asia, and Europe to tap low-cost labor, favorable duties, and government incentives while serving the U.S. market. Maquilas account for about half of Mexico’s exports.</a:t>
            </a:r>
          </a:p>
          <a:p>
            <a:pPr>
              <a:lnSpc>
                <a:spcPct val="80000"/>
              </a:lnSpc>
            </a:pPr>
            <a:r>
              <a:rPr lang="en-US" altLang="en-US" sz="1100" b="1" dirty="0"/>
              <a:t>Seek Favorable Customs Classifications for Exported Products </a:t>
            </a:r>
            <a:r>
              <a:rPr lang="en-US" altLang="en-US" sz="1100" dirty="0"/>
              <a:t>One approach for reducing exposure to trade barriers is to have exported products classified in the appropriate harmonized product code. As noted earlier in this chapter, many products can be classified within two or more categories, each of which may imply a different tariff. For example, some telecommunications equipment can be classified as electric machinery, electronics, or measuring devices. The manufacturer should analyze the trade barriers on differing categories to ensure exported products are classified under the lowest tariff code. Or the manufacturer may be able to modify the exported product in a way that helps minimize trade barriers. South Korea faced a quota on the export of non-rubber footwear to the United States. By shifting manufacturing to rubber soled shoes, Korean firms greatly increased their footwear exports.</a:t>
            </a:r>
          </a:p>
          <a:p>
            <a:pPr>
              <a:lnSpc>
                <a:spcPct val="80000"/>
              </a:lnSpc>
            </a:pPr>
            <a:endParaRPr lang="en-US" altLang="en-US" sz="1100" dirty="0"/>
          </a:p>
        </p:txBody>
      </p:sp>
      <p:sp>
        <p:nvSpPr>
          <p:cNvPr id="89092"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B256FEE0-62D8-4044-8626-445E71E7254E}" type="slidenum">
              <a:rPr lang="en-US" altLang="en-US">
                <a:latin typeface="Calibri" pitchFamily="34" charset="0"/>
              </a:rPr>
              <a:t>31</a:t>
            </a:fld>
            <a:endParaRPr lang="en-US" altLang="en-US" dirty="0">
              <a:latin typeface="Calibr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xfrm>
            <a:off x="381000" y="4191000"/>
            <a:ext cx="6172200"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b="1" dirty="0"/>
              <a:t>Take Advantage of Investment Incentives and Other Government Support</a:t>
            </a:r>
            <a:r>
              <a:rPr lang="en-US" altLang="en-US" dirty="0"/>
              <a:t> </a:t>
            </a:r>
            <a:r>
              <a:rPr lang="en-US" altLang="en-US" b="1" dirty="0"/>
              <a:t>Programs </a:t>
            </a:r>
            <a:r>
              <a:rPr lang="en-US" altLang="en-US" dirty="0"/>
              <a:t>Obtaining economic development incentives from host or home country governments is another strategy to reduce the cost of trade and investment barriers. When Mercedes built a factory in Alabama, it benefitted from reduced taxes and direct subsidies provided by the Alabama state government. When Siemens built a semiconductor plant in Portugal, it received subsidies from the Portuguese government and the EU. Incentives cover nearly 40 percent of Siemens’s investment and training costs. Governments in Europe, Japan, and the United States increasingly provide incentives to companies that set up shop within their borders. Incentives can also include reduced utility rates, employee training programs, tax holidays, and construction of new roads and communications infrastructure.</a:t>
            </a:r>
          </a:p>
          <a:p>
            <a:r>
              <a:rPr lang="en-US" altLang="en-US" b="1" dirty="0"/>
              <a:t>Lobby for Freer Trade and Investment </a:t>
            </a:r>
            <a:r>
              <a:rPr lang="en-US" altLang="en-US" dirty="0"/>
              <a:t>More nations are liberalizing markets to create jobs and increase tax revenues. The trend results partly from the efforts of firms to lobby domestic and foreign governments to lower their trade and investment barriers. The Japanese have achieved much success in reducing trade barriers by lobbying U.S. and European governments. In China, domestic and foreign firms lobby the government to relax protectionist policies and regulations that make China a difficult place to do business. Foreign firms often hire former Chinese government officials to help lobby their former colleagues.30 European automakers have obtained various concessions by lobbying individual state governments in the United States. BMW leased its 1,039-acre factory site in South Carolina at an annual rent of one dollar. The private sector lobbies federal authorities to undertake government-to-government trade negotiations, aimed at lowering barriers. Private firms bring complaints to world bodies, especially the WTO, to address unfair trading practices of key international markets.</a:t>
            </a:r>
          </a:p>
          <a:p>
            <a:endParaRPr lang="en-US" altLang="en-US" dirty="0"/>
          </a:p>
        </p:txBody>
      </p:sp>
      <p:sp>
        <p:nvSpPr>
          <p:cNvPr id="90116"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DAC76E62-9281-4325-ABC2-674785A02076}" type="slidenum">
              <a:rPr lang="en-US" altLang="en-US">
                <a:latin typeface="Calibri" pitchFamily="34" charset="0"/>
              </a:rPr>
              <a:t>32</a:t>
            </a:fld>
            <a:endParaRPr lang="en-US" altLang="en-US" dirty="0">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xfrm>
            <a:off x="381000" y="4267200"/>
            <a:ext cx="61722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lnSpc>
                <a:spcPct val="90000"/>
              </a:lnSpc>
            </a:pPr>
            <a:r>
              <a:rPr lang="en-US" altLang="en-US" dirty="0"/>
              <a:t>Also known as regional integration, regional economic integration refers to the growing economic interdependence that results when two or more countries within a geographic region form an alliance aimed at reducing barriers to trade and investment. Since the end of World War II, most nations have sought to cooperate, with the aim of achieving some degree of economic integration. More than 50 percent of world trade today takes place under some form of preferential trade agreement signed by groups of countries. The trend is based on the premise that, by cooperating, nations within a common geographic region connected by historical, cultural, linguistic, economic, or political factors can gain mutual advantages.1 The free trade that results from economic integration helps nations attain higher living standards by encouraging specialization, lower prices, greater choices, increased productivity, and more efficient use of resources. To better understand regional integration, think of international business as existing along a continuum where, at one extreme, the world operates as one large free-trade area in which there are no tariffs or quotas, all countries use the same currency, and products, services, capital, and workers can move freely among nations without restriction. At the other extreme of this continuum is a world of prohibitive barriers to trade and investment where countries have separate currencies and very little commercial interaction with each other. Regional integration represents a compromise, a middle-ground within this continuum. Two of the best-known examples are the European Union (EU) and the North American Free Trade Agreement (NAFTA). NAFTA consists of Canada, Mexico, and the United States. Regional integration results from the formation of a regional economic integration bloc or, simply, an economic bloc. This refers to a geographic area that consists of two or more countries that agree to pursue economic integration by reducing tariffs and other restrictions to the cross-border flow of products, services, capital, and, in more advanced stages, labor. (In this text, following convention, we use the French term bloc instead of block.) At a minimum, the countries in an economic bloc become parties to a free trade agreement, a formal arrangement between two or more countries to reduce or eliminate tariffs, quotas, and other barriers to trade in products and services. The member nations also undertake cross-border investments within the bloc. </a:t>
            </a:r>
          </a:p>
          <a:p>
            <a:pPr>
              <a:lnSpc>
                <a:spcPct val="90000"/>
              </a:lnSpc>
            </a:pPr>
            <a:endParaRPr lang="en-US" altLang="en-US" dirty="0"/>
          </a:p>
        </p:txBody>
      </p:sp>
      <p:sp>
        <p:nvSpPr>
          <p:cNvPr id="91140"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B79AE8C1-2B2D-4306-AA3F-70B11D7047B6}" type="slidenum">
              <a:rPr lang="en-US" altLang="en-US">
                <a:latin typeface="Calibri" pitchFamily="34" charset="0"/>
              </a:rPr>
              <a:t>33</a:t>
            </a:fld>
            <a:endParaRPr lang="en-US" altLang="en-US" dirty="0">
              <a:latin typeface="Calibri"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xfrm>
            <a:off x="685800" y="4343400"/>
            <a:ext cx="54864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dirty="0"/>
              <a:t>More advanced economic blocs, such as the EU, permit the free flow of capital, labor, and technology among their member countries. The EU is also harmonizing monetary policy (to manage the money supply and currency values) and fiscal policy (to manage government finances, especially tax revenues) and gradually integrating the economies of its member nations. In recent years, cross-border merger and acquisition deals have increased markedly among firms from Austria, Britain, France, and other member countries. Why would a nation opt to be a member of an economic bloc instead of working toward a system of worldwide free trade? The main reason is that reaching agreement on free trade is much easier in negotiations among a handful of countries than among all the nations in the world. This helps explain why there are hundreds of regional trade integration blocs around the world today. They present both opportunities and challenges to internationalizing firms.</a:t>
            </a:r>
          </a:p>
          <a:p>
            <a:r>
              <a:rPr lang="en-US" altLang="en-US" dirty="0"/>
              <a:t>Since 1947, the General Agreement on Tariffs and Trade (GATT) and later the World Trade Organization (WTO) have achieved great success in fostering economic integration on a global scale. In addition, the WTO recognizes regional integration can play an important role in liberalizing trade and fostering economic development. However, regional economic blocs are powerful and the WTO has encountered various challenges in dealing with them. Slow progress in liberalizing trade, especially for agricultural products, has prompted many developing countries to seek alternatives to the global trading system favored by the WTO. The WTO is continuing negotiations with economic blocs, with the aim of exercising better control over their evolution and of minimizing risks associated with regional economic integration.</a:t>
            </a:r>
          </a:p>
          <a:p>
            <a:endParaRPr lang="en-US" altLang="en-US" dirty="0"/>
          </a:p>
        </p:txBody>
      </p:sp>
      <p:sp>
        <p:nvSpPr>
          <p:cNvPr id="92164"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8F6EBB50-66FF-4A7D-A18A-9A003AFE0618}" type="slidenum">
              <a:rPr lang="en-US" altLang="en-US">
                <a:latin typeface="Calibri" pitchFamily="34" charset="0"/>
              </a:rPr>
              <a:t>34</a:t>
            </a:fld>
            <a:endParaRPr lang="en-US" altLang="en-US" dirty="0">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dirty="0"/>
              <a:t>The Exhibit identifies five possible levels of regional integration. We can think of these levels as a continuum, with economic interconnectedness progressing from a low level of integration—the free trade area—through higher levels to the most advanced form of integration—the political union. The political union represents the ultimate degree of integration among countries, which no countries have yet achieved. </a:t>
            </a:r>
          </a:p>
          <a:p>
            <a:r>
              <a:rPr lang="en-US" altLang="en-US" dirty="0"/>
              <a:t>The United States provides a good analogy for an economic union. Imagine each state is like an individual country, but all are joined together in a union. The members have a common currency and a single central bank with a uniform monetary policy. Trade among the members takes place unobstructed, and both labor and capital move freely among them. The federal government applies a uniform tax and fiscal policy. Just as would occur in an economic union, the individual U.S. states also govern themselves in such areas as education, police protection, and local taxes. This analogy only goes so far, of course. The United States is a country and, unlike members of a real economic union, the states cannot withdraw. </a:t>
            </a:r>
          </a:p>
          <a:p>
            <a:endParaRPr lang="en-US" altLang="en-US" dirty="0"/>
          </a:p>
          <a:p>
            <a:endParaRPr lang="en-US" altLang="en-US" dirty="0"/>
          </a:p>
        </p:txBody>
      </p:sp>
      <p:sp>
        <p:nvSpPr>
          <p:cNvPr id="93188"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47CEC21F-5193-4136-90AE-7AEF2AF8ADBD}" type="slidenum">
              <a:rPr lang="en-US" altLang="en-US">
                <a:latin typeface="Calibri" pitchFamily="34" charset="0"/>
              </a:rPr>
              <a:t>35</a:t>
            </a:fld>
            <a:endParaRPr lang="en-US" altLang="en-US" dirty="0">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dirty="0"/>
              <a:t>The </a:t>
            </a:r>
            <a:r>
              <a:rPr lang="en-US" altLang="en-US" b="1" dirty="0"/>
              <a:t>free trade area </a:t>
            </a:r>
            <a:r>
              <a:rPr lang="en-US" altLang="en-US" dirty="0"/>
              <a:t>is the simplest and most common arrangement, in which member countries agree to gradually eliminate formal barriers to trade in products and services within the bloc, while each member country maintains an independent international trade policy with countries outside the bloc. NAFTA is an example. The free trade area emphasizes the pursuit of comparative advantage for a group of countries rather than for individual states. Governments may impose local content requirements, which specify that producers located within the member countries provide a certain proportion of products and supplies used in local manufacturing. If the content requirement is not met, the product becomes subject to the tariffs that member governments normally impose on nonmember countries.</a:t>
            </a:r>
          </a:p>
          <a:p>
            <a:r>
              <a:rPr lang="en-US" altLang="en-US" dirty="0"/>
              <a:t>The </a:t>
            </a:r>
            <a:r>
              <a:rPr lang="en-US" altLang="en-US" b="1" dirty="0"/>
              <a:t>customs union </a:t>
            </a:r>
            <a:r>
              <a:rPr lang="en-US" altLang="en-US" dirty="0"/>
              <a:t>is the second level of regional integration, similar to a free trade area except that member states harmonize their external trade policies and adopt </a:t>
            </a:r>
            <a:r>
              <a:rPr lang="en-US" altLang="en-US" i="1" dirty="0"/>
              <a:t>common </a:t>
            </a:r>
            <a:r>
              <a:rPr lang="en-US" altLang="en-US" dirty="0"/>
              <a:t>tariff and nontariff barriers on imports from nonmember countries. MERCOSUR, an economic bloc in Latin America, is an example of this type of arrangement. The adoption of a common tariff system means that an exporter outside MERCOSUR faces the </a:t>
            </a:r>
            <a:r>
              <a:rPr lang="en-US" altLang="en-US" i="1" dirty="0"/>
              <a:t>same </a:t>
            </a:r>
            <a:r>
              <a:rPr lang="en-US" altLang="en-US" dirty="0"/>
              <a:t>tariffs and nontariff barriers when trading with </a:t>
            </a:r>
            <a:r>
              <a:rPr lang="en-US" altLang="en-US" i="1" dirty="0"/>
              <a:t>any </a:t>
            </a:r>
            <a:r>
              <a:rPr lang="en-US" altLang="en-US" dirty="0"/>
              <a:t>MERCOSUR member country. Determining the most appropriate common external tariff is challenging, because member countries must agree on the level and on how to distribute proceeds from the tariff among the member countries.</a:t>
            </a:r>
          </a:p>
          <a:p>
            <a:endParaRPr lang="en-US" altLang="en-US" dirty="0"/>
          </a:p>
        </p:txBody>
      </p:sp>
      <p:sp>
        <p:nvSpPr>
          <p:cNvPr id="94212"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CB531A31-A55D-4627-8128-0280CCAEC99A}" type="slidenum">
              <a:rPr lang="en-US" altLang="en-US">
                <a:latin typeface="Calibri" pitchFamily="34" charset="0"/>
              </a:rPr>
              <a:t>36</a:t>
            </a:fld>
            <a:endParaRPr lang="en-US" altLang="en-US" dirty="0">
              <a:latin typeface="Calibri"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xfrm>
            <a:off x="381000" y="4191000"/>
            <a:ext cx="6172200"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dirty="0"/>
              <a:t>In the third stage of regional integration, member countries establish a </a:t>
            </a:r>
            <a:r>
              <a:rPr lang="en-US" altLang="en-US" b="1" dirty="0"/>
              <a:t>common market </a:t>
            </a:r>
            <a:r>
              <a:rPr lang="en-US" altLang="en-US" dirty="0"/>
              <a:t>(also known as a single market), in which trade barriers are reduced or removed, common external barriers are established, and products, services, and </a:t>
            </a:r>
            <a:r>
              <a:rPr lang="en-US" altLang="en-US" i="1" dirty="0"/>
              <a:t>factors of production </a:t>
            </a:r>
            <a:r>
              <a:rPr lang="en-US" altLang="en-US" dirty="0"/>
              <a:t>such as capital, labor, and technology are allowed to move freely among the member countries. Like a customs union, a common market also establishes a common trade policy with nonmember countries. The EU is a common market. It has gradually reduced or eliminated restrictions on immigration and the cross-border flow of capital. A worker from an EU country has the right to work in other EU countries, and EU firms can freely transfer funds among their subsidiaries within the bloc. Common markets are hard to create because they require substantial cooperation on labor and economic policies. Since labor and capital can flow freely inside the bloc, benefits to individual members vary; skilled labor may move to countries where wages are higher, and investment capital may flow to countries where returns are greater. In the EU, for example, Germany has seen an influx of workers from Poland and the Czech Republic, because these workers can earn substantially higher wages in Germany than they can at home.</a:t>
            </a:r>
          </a:p>
          <a:p>
            <a:r>
              <a:rPr lang="en-US" altLang="en-US" dirty="0"/>
              <a:t>An </a:t>
            </a:r>
            <a:r>
              <a:rPr lang="en-US" altLang="en-US" b="1" dirty="0"/>
              <a:t>economic union </a:t>
            </a:r>
            <a:r>
              <a:rPr lang="en-US" altLang="en-US" dirty="0"/>
              <a:t>is the fourth stage of regional integration, in which member countries enjoy all the advantages of early stages but also strive to have common fiscal and monetary policies. At the extreme, each member country adopts identical tax rates. The bloc aims for standardized monetary policy, which requires establishing fixed exchange rates and free convertibility of currencies among the member states, in addition to allowing the free movement of capital. This standardization helps eliminate discriminatory practices that might favor one member state over another. Through greater mobility of products, services, and production factors, an economic union enables firms within the bloc to locate productive activities in member states with the most favorable economic policies.</a:t>
            </a:r>
          </a:p>
          <a:p>
            <a:endParaRPr lang="en-US" altLang="en-US" dirty="0"/>
          </a:p>
        </p:txBody>
      </p:sp>
      <p:sp>
        <p:nvSpPr>
          <p:cNvPr id="95236"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A5F60B6A-AA3F-40E6-BD18-3D07463B8AD7}" type="slidenum">
              <a:rPr lang="en-US" altLang="en-US">
                <a:latin typeface="Calibri" pitchFamily="34" charset="0"/>
              </a:rPr>
              <a:t>37</a:t>
            </a:fld>
            <a:endParaRPr lang="en-US" altLang="en-US" dirty="0">
              <a:latin typeface="Calibri"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en-US" altLang="en-US" dirty="0"/>
          </a:p>
        </p:txBody>
      </p:sp>
      <p:sp>
        <p:nvSpPr>
          <p:cNvPr id="96260"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041F3DA2-A491-42F5-A8AD-111FF045CF97}" type="slidenum">
              <a:rPr lang="en-US" altLang="en-US">
                <a:latin typeface="Calibri" pitchFamily="34" charset="0"/>
              </a:rPr>
              <a:t>38</a:t>
            </a:fld>
            <a:endParaRPr lang="en-US" altLang="en-US" dirty="0">
              <a:latin typeface="Calibri"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xfrm>
            <a:off x="304800" y="4191000"/>
            <a:ext cx="6172200" cy="472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lnSpc>
                <a:spcPct val="90000"/>
              </a:lnSpc>
            </a:pPr>
            <a:r>
              <a:rPr lang="en-US" altLang="en-US" dirty="0"/>
              <a:t>Over time, the EU has taken the following steps on its path to becoming a full-fledged economic union:</a:t>
            </a:r>
          </a:p>
          <a:p>
            <a:pPr>
              <a:lnSpc>
                <a:spcPct val="90000"/>
              </a:lnSpc>
            </a:pPr>
            <a:r>
              <a:rPr lang="en-US" altLang="en-US" dirty="0"/>
              <a:t>■ </a:t>
            </a:r>
            <a:r>
              <a:rPr lang="en-US" altLang="en-US" i="1" dirty="0"/>
              <a:t>Market access. </a:t>
            </a:r>
            <a:r>
              <a:rPr lang="en-US" altLang="en-US" dirty="0"/>
              <a:t>Tariffs and most nontariff barriers have been eliminated for trade in products and services, and rules of origin favor manufacturing using parts and other inputs produced in the EU.</a:t>
            </a:r>
          </a:p>
          <a:p>
            <a:pPr>
              <a:lnSpc>
                <a:spcPct val="90000"/>
              </a:lnSpc>
            </a:pPr>
            <a:r>
              <a:rPr lang="en-US" altLang="en-US" dirty="0"/>
              <a:t>■ </a:t>
            </a:r>
            <a:r>
              <a:rPr lang="en-US" altLang="en-US" i="1" dirty="0"/>
              <a:t>Common market. </a:t>
            </a:r>
            <a:r>
              <a:rPr lang="en-US" altLang="en-US" dirty="0"/>
              <a:t>Barriers to the cross-national movement of production factors— labor, capital, and technology—have been removed. For example, an Italian worker now has the right to get a job in Ireland, and a French company can invest freely in Spain.</a:t>
            </a:r>
          </a:p>
          <a:p>
            <a:pPr>
              <a:lnSpc>
                <a:spcPct val="90000"/>
              </a:lnSpc>
            </a:pPr>
            <a:r>
              <a:rPr lang="en-US" altLang="en-US" dirty="0"/>
              <a:t>■ </a:t>
            </a:r>
            <a:r>
              <a:rPr lang="en-US" altLang="en-US" i="1" dirty="0"/>
              <a:t>Trade rules. </a:t>
            </a:r>
            <a:r>
              <a:rPr lang="en-US" altLang="en-US" dirty="0"/>
              <a:t>The member countries have largely eliminated customs procedures and regulations, which streamlines transportation and logistics within Europe.</a:t>
            </a:r>
          </a:p>
          <a:p>
            <a:pPr>
              <a:lnSpc>
                <a:spcPct val="90000"/>
              </a:lnSpc>
            </a:pPr>
            <a:r>
              <a:rPr lang="en-US" altLang="en-US" dirty="0"/>
              <a:t>■ </a:t>
            </a:r>
            <a:r>
              <a:rPr lang="en-US" altLang="en-US" i="1" dirty="0"/>
              <a:t>Standards harmonization. </a:t>
            </a:r>
            <a:r>
              <a:rPr lang="en-US" altLang="en-US" dirty="0"/>
              <a:t>The EU is harmonizing technical standards, regulations, and enforcement procedures that relate to products, services, and commercial activities.</a:t>
            </a:r>
          </a:p>
          <a:p>
            <a:pPr>
              <a:lnSpc>
                <a:spcPct val="90000"/>
              </a:lnSpc>
            </a:pPr>
            <a:r>
              <a:rPr lang="en-US" altLang="en-US" dirty="0"/>
              <a:t>Where British firms once used the imperial measurement system (pounds, ounces, and inches), they have converted to the metric system used by all EU countries. Where German food merchants once had their own standard for handling meat and produce, they now follow procedures prescribed by the EU.</a:t>
            </a:r>
          </a:p>
          <a:p>
            <a:pPr>
              <a:lnSpc>
                <a:spcPct val="90000"/>
              </a:lnSpc>
            </a:pPr>
            <a:r>
              <a:rPr lang="en-US" altLang="en-US" dirty="0"/>
              <a:t>In the long run, the EU is seeking to adopt common fiscal, monetary, taxation, and social welfare policies. The 2002 introduction of the euro—the EU’s common currency and now one of the world’s leading currencies—simplified the process of cross-border trade and enhanced Europe’s international competitiveness. Its introduction eliminated exchange rate risk in much of the bloc and forced member countries to improve their fiscal and monetary policies. The single currency allows consumers and businesses to think of Europe as a single national entity. However, national governments had to cede monetary power to the European Central Bank, which is based in Luxembourg and oversees EU monetary functions. </a:t>
            </a:r>
          </a:p>
          <a:p>
            <a:pPr>
              <a:lnSpc>
                <a:spcPct val="90000"/>
              </a:lnSpc>
            </a:pPr>
            <a:endParaRPr lang="en-US" altLang="en-US" dirty="0"/>
          </a:p>
          <a:p>
            <a:pPr>
              <a:lnSpc>
                <a:spcPct val="90000"/>
              </a:lnSpc>
            </a:pPr>
            <a:endParaRPr lang="en-US" altLang="en-US" dirty="0"/>
          </a:p>
        </p:txBody>
      </p:sp>
      <p:sp>
        <p:nvSpPr>
          <p:cNvPr id="97284"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4FEB9EA8-0031-4A19-8723-F443CA61C79F}" type="slidenum">
              <a:rPr lang="en-US" altLang="en-US">
                <a:latin typeface="Calibri" pitchFamily="34" charset="0"/>
              </a:rPr>
              <a:t>39</a:t>
            </a:fld>
            <a:endParaRPr lang="en-US" altLang="en-US" dirty="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4515" name="Notes Placeholder 4"/>
          <p:cNvSpPr>
            <a:spLocks noGrp="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spcBef>
                <a:spcPct val="30000"/>
              </a:spcBef>
            </a:pPr>
            <a:endParaRPr lang="en-US" altLang="en-US" sz="1200" dirty="0">
              <a:latin typeface="Calibri" pitchFamily="34" charset="0"/>
            </a:endParaRPr>
          </a:p>
        </p:txBody>
      </p:sp>
      <p:sp>
        <p:nvSpPr>
          <p:cNvPr id="64516"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B7DF410F-C54F-4884-B5D4-47D0F015D596}" type="slidenum">
              <a:rPr lang="en-US" altLang="en-US">
                <a:latin typeface="Calibri" pitchFamily="34" charset="0"/>
              </a:rPr>
              <a:t>4</a:t>
            </a:fld>
            <a:endParaRPr lang="en-US" altLang="en-US" dirty="0">
              <a:latin typeface="Calibri"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xfrm>
            <a:off x="381000" y="4191000"/>
            <a:ext cx="6172200" cy="472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dirty="0"/>
              <a:t>Since 2004, twelve new states have joined, and the recent addition of Bulgaria and Romania brings the total number of member countries to twenty-seven. The new members are important, low-cost manufacturing sites for EU firms.4 Peugeot and Citroën now produce cars at a plant in the Czech Republic that, at full capacity, can turn out 320,000 vehicles per year. South Korea’s Hyundai now produces the Kia brand of cars at a plant in Slovakia, while Japan’s Suzuki makes cars in Hungary. Output of automobiles in the eastern region is growing rapidly.5 Most of the newest EU entrants are one-time satellites of the former Soviet Union and have economic growth rates higher than their fifteen Western European counterparts. They are poised to achieve per-capita income levels similar to those of the EU’s wealthier countries within several years. However, their ascension poses special challenges. Less-developed economies such as Romania, Bulgaria, and Lithuania will require years of developmental aid to catch up.6 The EU faces other challenges as well, including the tension between the forces for regional integration and the forces for retaining national identity. EU countries recognize that relinquishing autonomy in certain key areas and combining resources across national borders are necessary steps. However, some, particularly Britain, are reluctant to surrender certain sovereign rights. They insist on maintaining their ability to set their own monetary and fiscal policies and to undertake their own national military defense. The Common Agricultural Policy (CAP) has long been a fixture of the European bloc. The CAP is a system of agricultural subsidies and programs that guarantees a minimum price to EU farmers and ranchers. Its original goals were to provide a fair living standard for agricultural producers and food at reasonable prices. In reality, however, the CAP has increased food prices in Europe and consumes almost half the EU’s annual budget while complicating negotiations with the WTO for reducing global trade barriers. The CAP’s high import tariffs also affect exporters in developing economies, such as Africa, that rely heavily on agricultural production. The EU is working to reform the CAP, but progress has been slow. </a:t>
            </a:r>
          </a:p>
          <a:p>
            <a:endParaRPr lang="en-US" altLang="en-US" dirty="0"/>
          </a:p>
        </p:txBody>
      </p:sp>
      <p:sp>
        <p:nvSpPr>
          <p:cNvPr id="98308"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F2D9E58D-419F-40D5-A5A4-43665CAB2C42}" type="slidenum">
              <a:rPr lang="en-US" altLang="en-US">
                <a:latin typeface="Calibri" pitchFamily="34" charset="0"/>
              </a:rPr>
              <a:t>40</a:t>
            </a:fld>
            <a:endParaRPr lang="en-US" altLang="en-US" dirty="0">
              <a:latin typeface="Calibri"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xfrm>
            <a:off x="381000" y="4191000"/>
            <a:ext cx="6172200" cy="472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en-US" altLang="en-US" dirty="0"/>
          </a:p>
        </p:txBody>
      </p:sp>
      <p:sp>
        <p:nvSpPr>
          <p:cNvPr id="98308"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F2D9E58D-419F-40D5-A5A4-43665CAB2C42}" type="slidenum">
              <a:rPr lang="en-US" altLang="en-US">
                <a:latin typeface="Calibri" pitchFamily="34" charset="0"/>
              </a:rPr>
              <a:t>41</a:t>
            </a:fld>
            <a:endParaRPr lang="en-US" altLang="en-US" dirty="0">
              <a:latin typeface="Calibri"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dirty="0"/>
              <a:t>Consisting of Canada, Mexico, and the United States, NAFTA launched in 1994. It is the most significant economic bloc in the Americas and comparable to the EU in size. Its passage was smoothed by the existence, since the 1960s, of the </a:t>
            </a:r>
            <a:r>
              <a:rPr lang="en-US" altLang="en-US" i="1" dirty="0"/>
              <a:t>maquiladora </a:t>
            </a:r>
            <a:r>
              <a:rPr lang="en-US" altLang="en-US" dirty="0"/>
              <a:t>program. Under this program, U.S. firms were allowed to locate manufacturing facilities in an area just south of the U.S. border and access low-cost labor and other advantages in Mexico without having to pay significant tariffs.</a:t>
            </a:r>
          </a:p>
          <a:p>
            <a:endParaRPr lang="en-US" altLang="en-US" dirty="0"/>
          </a:p>
        </p:txBody>
      </p:sp>
      <p:sp>
        <p:nvSpPr>
          <p:cNvPr id="99332"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45F68A66-0B1D-4769-AD40-5939AD0567FE}" type="slidenum">
              <a:rPr lang="en-US" altLang="en-US">
                <a:latin typeface="Calibri" pitchFamily="34" charset="0"/>
              </a:rPr>
              <a:t>42</a:t>
            </a:fld>
            <a:endParaRPr lang="en-US" altLang="en-US" dirty="0">
              <a:latin typeface="Calibri"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dirty="0"/>
              <a:t>Consisting of Canada, Mexico, and the United States, NAFTA launched in 1994. It is the most significant economic bloc in the Americas and comparable to the EU in size (see www.nafta-sec-alena.org). Its passage was smoothed by the existence, since the 1960s, of the </a:t>
            </a:r>
            <a:r>
              <a:rPr lang="en-US" altLang="en-US" i="1" dirty="0"/>
              <a:t>maquiladora </a:t>
            </a:r>
            <a:r>
              <a:rPr lang="en-US" altLang="en-US" dirty="0"/>
              <a:t>program. Under this program, U.S. firms were allowed to locate manufacturing facilities in an area just south of the U.S. border and access low-cost labor and other advantages in Mexico without having to pay significant tariffs.</a:t>
            </a:r>
          </a:p>
          <a:p>
            <a:endParaRPr lang="en-US" altLang="en-US" dirty="0"/>
          </a:p>
        </p:txBody>
      </p:sp>
      <p:sp>
        <p:nvSpPr>
          <p:cNvPr id="99332"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45F68A66-0B1D-4769-AD40-5939AD0567FE}" type="slidenum">
              <a:rPr lang="en-US" altLang="en-US">
                <a:latin typeface="Calibri" pitchFamily="34" charset="0"/>
              </a:rPr>
              <a:t>43</a:t>
            </a:fld>
            <a:endParaRPr lang="en-US" altLang="en-US" dirty="0">
              <a:latin typeface="Calibri"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dirty="0"/>
              <a:t>Established in 1991, MERCOSUR, or the </a:t>
            </a:r>
            <a:r>
              <a:rPr lang="en-US" altLang="en-US" i="1" dirty="0"/>
              <a:t>El Mercado Comun del Sur </a:t>
            </a:r>
            <a:r>
              <a:rPr lang="en-US" altLang="en-US" dirty="0"/>
              <a:t>(the Southern Common Market), is the strongest economic bloc in South America (see www.mercosur.int). Within its borders, MERCOSUR established the free movement of products and services, a common external tariff and trade policy, and coordinated monetary and fiscal policies. An additional priority is the construction of reliable infrastructure—roads, electricity grids, and gas pipelines—across a landmass larger than Mexico and the United States combined. MERCOSUR eventually aims to become an economic union. MERCOSUR’s early progress was impressive. It attracted much investment from nonmember countries, especially in the auto industry. During its first six years, trade among the member countries tripled.11 In addition to its regular members, MERCOSUR also has five associate members, which have access to preferential trade but not to the tariff benefits of full members. MERCOSUR also has trade agreements with nations outside the bloc. In the future, it may become integrated with NAFTA and the Dominican Republic–Central American Free Trade Agreement (DR-CAFTA) as part of a proposed Free Trade Area of the Americas (FTAA), bringing free trade to the entire western hemisphere. </a:t>
            </a:r>
          </a:p>
          <a:p>
            <a:endParaRPr lang="en-US" altLang="en-US" dirty="0"/>
          </a:p>
        </p:txBody>
      </p:sp>
      <p:sp>
        <p:nvSpPr>
          <p:cNvPr id="100356"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17E30499-02F9-47FC-AC52-6DF9243BC804}" type="slidenum">
              <a:rPr lang="en-US" altLang="en-US">
                <a:latin typeface="Calibri" pitchFamily="34" charset="0"/>
              </a:rPr>
              <a:t>44</a:t>
            </a:fld>
            <a:endParaRPr lang="en-US" altLang="en-US" dirty="0">
              <a:latin typeface="Calibri"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xfrm>
            <a:off x="304800" y="4191000"/>
            <a:ext cx="61722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lnSpc>
                <a:spcPct val="80000"/>
              </a:lnSpc>
            </a:pPr>
            <a:r>
              <a:rPr lang="en-US" altLang="en-US" sz="1000" dirty="0"/>
              <a:t>Composed of roughly twenty-five member and associate member states around the Caribbean Sea, CARICOM was established in 1973 to lower trade barriers and institute a common external tariff (see www.caricom.org). The bloc has met with little success in stimulating economic development, however, due to economic difficulties of the individual members and their inability to agree on basic issues. The bloc is progressing toward establishing the Caribbean Single Market, a common market that allows for a greater degree of free movement for products, services, capital, and labor and gives citizens of all CARICOM countries the right to establish businesses throughout the region.</a:t>
            </a:r>
          </a:p>
          <a:p>
            <a:pPr>
              <a:lnSpc>
                <a:spcPct val="80000"/>
              </a:lnSpc>
            </a:pPr>
            <a:r>
              <a:rPr lang="en-US" altLang="en-US" sz="1000" dirty="0"/>
              <a:t>Long called the Andean Pact, the CAN was established in 1969. Its main members are Bolivia, Colombia, Ecuador, and Peru (see www .comunidadandina.org). CAN is expected to merge with MERCOSUR to form a new economic bloc that encompasses all of South America. The pact achieved little progress in its first twenty years, with intrabloc trade reaching only 5 percent of the bloc members’ total trade.12 This low trade rate is partially due to geography: The Andes mountain range makes cross-border land transportation costly and cumbersome.</a:t>
            </a:r>
          </a:p>
          <a:p>
            <a:pPr>
              <a:lnSpc>
                <a:spcPct val="80000"/>
              </a:lnSpc>
            </a:pPr>
            <a:r>
              <a:rPr lang="en-US" altLang="en-US" sz="1000" dirty="0"/>
              <a:t>ASEAN was created in 1967 with the goal of maintaining political stability and promoting regional economic and social development among its members, shown in Exhibit 9.7 (see www.aseansec.org). ASEAN created a free trade area in which many tariffs were reduced to less than 5 percent. Further regional integration has been slowed by large economic differences among the member countries. For example, oil-rich Brunei has a per-capita income of nearly $50,000, while Vietnam's is only about $3,000. Were ASEAN to become a common market or economic union, millions of job seekers from poor member countries would probably migrate to wealthier member countries, potentially disrupting the economies of these latter nations. Consequently, ASEAN is unlikely to advance beyond its free trade area status for decades to come. In the long run, ASEAN aims to incorporate international trading powerhouses like Japan and China, whose membership would accelerate the development of extensive trade relationships.</a:t>
            </a:r>
          </a:p>
          <a:p>
            <a:pPr>
              <a:lnSpc>
                <a:spcPct val="80000"/>
              </a:lnSpc>
            </a:pPr>
            <a:r>
              <a:rPr lang="en-US" altLang="en-US" sz="1000" dirty="0"/>
              <a:t>APEC aims for greater free trade and economic integration of the Pacific Rim countries. It incorporates twenty-one nations on both sides of the Pacific, including Australia, Canada, Chile, China, Japan, Mexico, Russia, and the United States (see www.apec.org). Its members account for 75 percent of total regional trade, as well as one-third of the world’s population and over half its GDP. APEC aspires to remove trade and investment barriers by 2020. Progress has been slowed by economic and political turmoil in some member countries, as well as failure to agree on foundational issues. Members also have varying national economic priorities, and the inclusion of less-affluent Asian countries alongside strong international traders like Australia, Japan, and the United States complicates agreement on a range of issues.</a:t>
            </a:r>
          </a:p>
          <a:p>
            <a:pPr>
              <a:lnSpc>
                <a:spcPct val="80000"/>
              </a:lnSpc>
            </a:pPr>
            <a:r>
              <a:rPr lang="en-US" altLang="en-US" sz="1000" dirty="0"/>
              <a:t>In 1966, Australia and New Zealand reached a free trade agreement that removed 70 percent of tariffs and quotas between the two nations, but it was relatively complex and bureaucratic. In 1973, the Closer Economic Relations Agreement (CER) sought to accelerate free trade, leading to further economic integration of the two nations. The CER gained importance when Australia and New Zealand lost their privileged status in the British market as Britain joined the EU. Many believe the CER has been one of the world’s most successful economic blocs. In 2009, its members concluded important negotiations on creating a free trade agreement with the ASEAN countries.</a:t>
            </a:r>
          </a:p>
          <a:p>
            <a:pPr>
              <a:lnSpc>
                <a:spcPct val="80000"/>
              </a:lnSpc>
            </a:pPr>
            <a:endParaRPr lang="en-US" altLang="en-US" sz="1000" dirty="0"/>
          </a:p>
        </p:txBody>
      </p:sp>
      <p:sp>
        <p:nvSpPr>
          <p:cNvPr id="101380"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575EECC7-8808-4496-B00D-144C519C102A}" type="slidenum">
              <a:rPr lang="en-US" altLang="en-US">
                <a:latin typeface="Calibri" pitchFamily="34" charset="0"/>
              </a:rPr>
              <a:t>45</a:t>
            </a:fld>
            <a:endParaRPr lang="en-US" altLang="en-US" dirty="0">
              <a:latin typeface="Calibri"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i="1" dirty="0"/>
              <a:t>Expand market size. </a:t>
            </a:r>
            <a:r>
              <a:rPr lang="en-US" altLang="en-US" dirty="0"/>
              <a:t>Regional integration greatly increases the scale of the marketplace for firms inside the economic bloc. For example, while Belgium has a population of just 10 million, the absence of trade barriers with other countries in the EU gives Belgian firms easier access to a total market of roughly 500 million EU buyers. In a similar way, management at Allianz, the German insurance firm featured in the opening vignette, has come to view Europe as one large marketplace. When NAFTA was formed, Canadian firms gained access to the much larger markets of Mexico and the United States, and consumers in all three countries access a wider selection of products and services. </a:t>
            </a:r>
          </a:p>
          <a:p>
            <a:r>
              <a:rPr lang="en-US" altLang="en-US" i="1" dirty="0"/>
              <a:t>Achieve scale economies and enhanced productivity. </a:t>
            </a:r>
            <a:r>
              <a:rPr lang="en-US" altLang="en-US" dirty="0"/>
              <a:t>Expansion of market size within an economic bloc gives member country firms the opportunity to increase the scale of operations in both production and marketing, gaining greater concentration and increased efficiency. While a German firm may be only moderately efficient when producing 10,000 units of product for Germany, it greatly increases its efficiency by producing 50,000 units for the much larger EU market. Internationalization inside the bloc helps firms learn to compete outside the bloc as well. The firms enjoy additional benefits through increased access to factors of production that now flow freely across national borders within the bloc. Labor and other inputs are allocated more efficiently among the member countries. More efficient resource usage leads to lower prices for consumers.</a:t>
            </a:r>
          </a:p>
          <a:p>
            <a:endParaRPr lang="en-US" altLang="en-US" dirty="0"/>
          </a:p>
        </p:txBody>
      </p:sp>
      <p:sp>
        <p:nvSpPr>
          <p:cNvPr id="102404"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A92BF052-A0BA-4791-8299-F22A68A98E5D}" type="slidenum">
              <a:rPr lang="en-US" altLang="en-US">
                <a:latin typeface="Calibri" pitchFamily="34" charset="0"/>
              </a:rPr>
              <a:t>46</a:t>
            </a:fld>
            <a:endParaRPr lang="en-US" altLang="en-US" dirty="0">
              <a:latin typeface="Calibri"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i="1" dirty="0"/>
              <a:t>Attract direct investment from outside the bloc. </a:t>
            </a:r>
            <a:r>
              <a:rPr lang="en-US" altLang="en-US" dirty="0"/>
              <a:t>Foreign firms prefer to invest in countries that are part of an economic bloc because factories they build there receive preferential treatment for exports to all member countries within the bloc. For example, many non-European firms— including General Mills, Samsung, and Tata—invested heavily in the EU to take advantage of Europe’s economic integration. By establishing operations in a single EU country, these firms gain free trade access to the entire EU market.</a:t>
            </a:r>
          </a:p>
          <a:p>
            <a:r>
              <a:rPr lang="en-US" altLang="en-US" i="1" dirty="0"/>
              <a:t>Acquire stronger defensive and political posture. </a:t>
            </a:r>
            <a:r>
              <a:rPr lang="en-US" altLang="en-US" dirty="0"/>
              <a:t>One goal of regional integration is to strengthen member countries relative to other nations and world regions. This was one of the motives for creating the European Community (the precursor to the EU), whose members sought to strengthen their mutual defense against the expanding influence of the former Soviet Union. Today, the EU is one way Europe counterbalances the power and international influence of the United States. Forming an economic bloc also helps countries gain bargaining and political power in world affairs. For example, the EU enjoys greater influence with the WTO in trade negotiations than any individual member country. Broadly speaking, countries are more powerful when they cooperate than when they operate alone.</a:t>
            </a:r>
          </a:p>
          <a:p>
            <a:endParaRPr lang="en-US" altLang="en-US" dirty="0"/>
          </a:p>
        </p:txBody>
      </p:sp>
      <p:sp>
        <p:nvSpPr>
          <p:cNvPr id="103428"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14DB3FB0-70E2-48E7-87E1-FCC9351A5EAB}" type="slidenum">
              <a:rPr lang="en-US" altLang="en-US">
                <a:latin typeface="Calibri" pitchFamily="34" charset="0"/>
              </a:rPr>
              <a:t>47</a:t>
            </a:fld>
            <a:endParaRPr lang="en-US" altLang="en-US" dirty="0">
              <a:latin typeface="Calibri"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i="1" dirty="0"/>
              <a:t>Internationalization by firms inside the economic bloc. </a:t>
            </a:r>
            <a:r>
              <a:rPr lang="en-US" altLang="en-US" dirty="0"/>
              <a:t>Initially, regional integration pressures or encourages companies to internationalize into neighboring countries within the bloc. The elimination of trade and investment barriers also presents new opportunities to source input goods from foreign suppliers within the bloc. Internationalizing into neighboring, familiar countries also provides the firm with the skills and confidence to further internationalize to markets outside the bloc. For example, after the formation of NAFTA, many U.S. companies entered Canada and gained valuable international experience that inspired them to launch ventures into Asia and Europe. </a:t>
            </a:r>
          </a:p>
          <a:p>
            <a:endParaRPr lang="en-US" altLang="en-US" dirty="0"/>
          </a:p>
        </p:txBody>
      </p:sp>
      <p:sp>
        <p:nvSpPr>
          <p:cNvPr id="104452"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9FA32FC6-E14F-4DA2-9D4E-DE86E323CDB0}" type="slidenum">
              <a:rPr lang="en-US" altLang="en-US">
                <a:latin typeface="Calibri" pitchFamily="34" charset="0"/>
              </a:rPr>
              <a:t>48</a:t>
            </a:fld>
            <a:endParaRPr lang="en-US" altLang="en-US" dirty="0">
              <a:latin typeface="Calibri"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xfrm>
            <a:off x="304800" y="4343400"/>
            <a:ext cx="61722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lnSpc>
                <a:spcPct val="90000"/>
              </a:lnSpc>
            </a:pPr>
            <a:r>
              <a:rPr lang="en-US" altLang="en-US" i="1" dirty="0"/>
              <a:t>Rationalization of operations. </a:t>
            </a:r>
            <a:r>
              <a:rPr lang="en-US" altLang="en-US" dirty="0"/>
              <a:t>The creation of an economic bloc decreases the importance of national boundaries. Instead of viewing the bloc as a collection of disparate countries, firms begin to view the bloc as a unified whole. Managers develop strategies and value-chain activities suited to the region as a whole, rather than to individual countries. </a:t>
            </a:r>
            <a:r>
              <a:rPr lang="en-US" altLang="en-US" i="1" dirty="0"/>
              <a:t>Rationalization </a:t>
            </a:r>
            <a:r>
              <a:rPr lang="en-US" altLang="en-US" dirty="0"/>
              <a:t>is the process of restructuring and consolidating company operations following regional integration to reduce redundancy and costs and increase the efficiency of operations. Management may combine two or more factories into a single factory, eliminating duplication and increasing economies of scale. In this way, the firm that formerly operated factories in each of several countries benefits by consolidating the factories into a single, central location inside the economic bloc. Caterpillar, the U.S. manufacturer of earth-moving equipment, was one of many firms that shifted its focus from serving individual European countries to serving the EU region. Caterpillar undertook a massive program of rationalization and modernization at its EU plants to streamline production, reduce inventories, increase economies of scale, and lower operating costs. Companies can apply rationalization to other value-chain functions such as distribution, logistics, purchasing, and R&amp;D. Formation of the EU and subsequent elimination of trade barriers, customs checkpoints, and country-specific transportation regulations allowed U.S. firms to restructure their EU distribution channels to make them better suited to the greatly enlarged EU marketplace. Creation of the economic bloc eliminated the need for separate distribution strategies in individual countries. Instead, the firms were able to employ a </a:t>
            </a:r>
            <a:r>
              <a:rPr lang="en-US" altLang="en-US" i="1" dirty="0"/>
              <a:t>global </a:t>
            </a:r>
            <a:r>
              <a:rPr lang="en-US" altLang="en-US" dirty="0"/>
              <a:t>approach for the larger marketplace, generating economies of scale in distribution.</a:t>
            </a:r>
          </a:p>
          <a:p>
            <a:pPr>
              <a:lnSpc>
                <a:spcPct val="90000"/>
              </a:lnSpc>
            </a:pPr>
            <a:r>
              <a:rPr lang="en-US" altLang="en-US" i="1" dirty="0"/>
              <a:t>Mergers and acquisitions. </a:t>
            </a:r>
            <a:r>
              <a:rPr lang="en-US" altLang="en-US" dirty="0"/>
              <a:t>The formation of economic blocs also leads to mergers and acquisitions (M&amp;A), sometimes due to rationalization. Two giant engineering firms, Asea AB of Sweden and Brown, Boveri &amp; Co. of Switzerland, merged to form Asea Brown Boveri (ABB), facilitated by development of the EU. The merger allowed the new firm to increase its R&amp;D activities and pool greater capital funding for major projects, such as construction of power plants and large-scale industrial equipment.</a:t>
            </a:r>
          </a:p>
          <a:p>
            <a:pPr>
              <a:lnSpc>
                <a:spcPct val="90000"/>
              </a:lnSpc>
            </a:pPr>
            <a:endParaRPr lang="en-US" altLang="en-US" dirty="0"/>
          </a:p>
        </p:txBody>
      </p:sp>
      <p:sp>
        <p:nvSpPr>
          <p:cNvPr id="105476"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6291AD4B-EFBC-49E0-BC8C-C26080EFB7FA}" type="slidenum">
              <a:rPr lang="en-US" altLang="en-US">
                <a:latin typeface="Calibri" pitchFamily="34" charset="0"/>
              </a:rPr>
              <a:t>49</a:t>
            </a:fld>
            <a:endParaRPr lang="en-US" altLang="en-US" dirty="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4515" name="Notes Placeholder 4"/>
          <p:cNvSpPr>
            <a:spLocks noGrp="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spcBef>
                <a:spcPct val="30000"/>
              </a:spcBef>
            </a:pPr>
            <a:endParaRPr lang="en-US" altLang="en-US" sz="1200" dirty="0">
              <a:latin typeface="Calibri" pitchFamily="34" charset="0"/>
            </a:endParaRPr>
          </a:p>
        </p:txBody>
      </p:sp>
      <p:sp>
        <p:nvSpPr>
          <p:cNvPr id="64516"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B7DF410F-C54F-4884-B5D4-47D0F015D596}" type="slidenum">
              <a:rPr lang="en-US" altLang="en-US">
                <a:latin typeface="Calibri" pitchFamily="34" charset="0"/>
              </a:rPr>
              <a:t>5</a:t>
            </a:fld>
            <a:endParaRPr lang="en-US" altLang="en-US" dirty="0">
              <a:latin typeface="Calibri" pitchFamily="34" charset="0"/>
            </a:endParaRPr>
          </a:p>
        </p:txBody>
      </p:sp>
    </p:spTree>
    <p:extLst>
      <p:ext uri="{BB962C8B-B14F-4D97-AF65-F5344CB8AC3E}">
        <p14:creationId xmlns:p14="http://schemas.microsoft.com/office/powerpoint/2010/main" val="15942680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50</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dirty="0"/>
              <a:t>Protectionism is typically manifested by tariffs, nontariff barriers such as quotas, and arbitrary administrative rules designed to discourage imports. A tariff (also known as a duty) is a tax imposed by a government on imported products, effectively increasing the cost of acquisition for the customer. A nontariff trade barrier is a government policy, regulation, or procedure that impedes trade through means other than explicit tariffs. Trade barriers are enforced as products pass through customs, the checkpoints at the ports of entry in each country where government officials inspect imported products and levy tariffs. An often-used form of nontariff trade barrier is a quota, a quantitative restriction placed on imports of a specific product over a specified period of time. Government intervention may also target FDI flows through investment barriers that restrict the operations of foreign firms. </a:t>
            </a:r>
          </a:p>
          <a:p>
            <a:endParaRPr lang="en-US" altLang="en-US" dirty="0"/>
          </a:p>
        </p:txBody>
      </p:sp>
      <p:sp>
        <p:nvSpPr>
          <p:cNvPr id="65540"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732D4EB2-6F15-48BC-8FEE-6333F1667F84}" type="slidenum">
              <a:rPr lang="en-US" altLang="en-US">
                <a:latin typeface="Calibri" pitchFamily="34" charset="0"/>
              </a:rPr>
              <a:t>6</a:t>
            </a:fld>
            <a:endParaRPr lang="en-US" altLang="en-US" dirty="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dirty="0"/>
              <a:t>The Mexican government restricts foreign investment in the petroleum industry in Mexico because of the industry’s strategic importance in Mexico’s economic and national security. State-owned oil company PEMEX (Petroleos de Mexico) benefits from investment barriers in Mexico that prevent foreign firms from gaining control of Mexican oil companies.</a:t>
            </a:r>
          </a:p>
        </p:txBody>
      </p:sp>
      <p:sp>
        <p:nvSpPr>
          <p:cNvPr id="66564"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CEB5C2FA-190F-48FD-B06F-3533D9221C0E}" type="slidenum">
              <a:rPr lang="en-US" altLang="en-US">
                <a:latin typeface="Calibri" pitchFamily="34" charset="0"/>
              </a:rPr>
              <a:t>7</a:t>
            </a:fld>
            <a:endParaRPr lang="en-US" altLang="en-US" dirty="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sz="1300" dirty="0">
                <a:latin typeface="Arial" pitchFamily="34" charset="0"/>
              </a:rPr>
              <a:t>Government intervention affects the normal operation of economic activity in a nation by hindering or helping the ability of its indigenous firms to compete internationally. Often companies, labor unions, and other special interest groups convince governments to adopt policies that benefit them. For example, in the 2000s, the Bush administration imposed tariffs on the import of foreign steel into the United States. The rationale was to give the U.S. steel industry time to restructure and revive itself following years of decline due to tough competition from  foreign steel manufacturers. The action may have saved hundreds of U.S. jobs. On the downside, however, the tariffs also increased production costs for firms that use steel, such as Ford, Whirlpool,</a:t>
            </a:r>
          </a:p>
          <a:p>
            <a:r>
              <a:rPr lang="en-US" altLang="en-US" sz="1300" dirty="0">
                <a:latin typeface="Arial" pitchFamily="34" charset="0"/>
              </a:rPr>
              <a:t>and General Electric. Higher material costs made these firms less competitive and reduced prospects for selling their products in world markets. The steel tariffs were removed within two years, but in the process of attempting to do good, the government also did some harm.</a:t>
            </a:r>
          </a:p>
        </p:txBody>
      </p:sp>
      <p:sp>
        <p:nvSpPr>
          <p:cNvPr id="67588"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E62FF916-5B21-4653-A792-32F495CAF601}" type="slidenum">
              <a:rPr lang="en-US" altLang="en-US">
                <a:latin typeface="Calibri" pitchFamily="34" charset="0"/>
              </a:rPr>
              <a:t>8</a:t>
            </a:fld>
            <a:endParaRPr lang="en-US" altLang="en-US" dirty="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en-US" altLang="en-US" dirty="0"/>
          </a:p>
        </p:txBody>
      </p:sp>
      <p:sp>
        <p:nvSpPr>
          <p:cNvPr id="68612"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D516F29B-A49F-456C-B6D1-8E4D449FD87C}" type="slidenum">
              <a:rPr lang="en-US" altLang="en-US">
                <a:latin typeface="Calibri" pitchFamily="34" charset="0"/>
              </a:rPr>
              <a:t>9</a:t>
            </a:fld>
            <a:endParaRPr lang="en-US" altLang="en-US" dirty="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Shape 26"/>
          <p:cNvSpPr txBox="1">
            <a:spLocks noGrp="1"/>
          </p:cNvSpPr>
          <p:nvPr>
            <p:ph type="body" idx="1" hasCustomPrompt="1"/>
          </p:nvPr>
        </p:nvSpPr>
        <p:spPr>
          <a:xfrm>
            <a:off x="457200" y="1600200"/>
            <a:ext cx="8229600" cy="4525963"/>
          </a:xfrm>
          <a:prstGeom prst="rect">
            <a:avLst/>
          </a:prstGeom>
          <a:noFill/>
          <a:ln>
            <a:noFill/>
          </a:ln>
        </p:spPr>
        <p:txBody>
          <a:bodyPr lIns="91425" tIns="91425" rIns="91425" bIns="91425" anchor="t" anchorCtr="0"/>
          <a:lstStyle>
            <a:lvl1pPr marL="255905" marR="0" lvl="0" indent="-255905"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210" algn="l" rtl="0">
              <a:spcBef>
                <a:spcPts val="600"/>
              </a:spcBef>
              <a:buClr>
                <a:srgbClr val="007FA3"/>
              </a:buClr>
              <a:buSzPct val="100000"/>
              <a:buFont typeface="Arial" pitchFamily="34" charset="0"/>
              <a:buChar char="–"/>
              <a:defRPr sz="2400" b="0" i="0" u="none" strike="noStrike" cap="none">
                <a:solidFill>
                  <a:schemeClr val="dk1"/>
                </a:solidFill>
                <a:latin typeface="+mn-lt"/>
                <a:ea typeface="Arial"/>
                <a:cs typeface="Arial"/>
                <a:sym typeface="Arial"/>
              </a:defRPr>
            </a:lvl2pPr>
            <a:lvl3pPr marL="1143000" marR="0" lvl="2" indent="-2286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dirty="0"/>
              <a:t>Njkhn</a:t>
            </a:r>
          </a:p>
          <a:p>
            <a:pPr lvl="1"/>
            <a:r>
              <a:rPr lang="en-US" dirty="0"/>
              <a:t>Kmkm</a:t>
            </a:r>
          </a:p>
          <a:p>
            <a:pPr lvl="2"/>
            <a:r>
              <a:rPr lang="en-US" dirty="0"/>
              <a:t>jfgjfjhvj</a:t>
            </a:r>
          </a:p>
          <a:p>
            <a:pPr lvl="1"/>
            <a:endParaRPr dirty="0"/>
          </a:p>
        </p:txBody>
      </p:sp>
      <p:sp>
        <p:nvSpPr>
          <p:cNvPr id="27" name="Shape 27"/>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Shape 16">
            <a:extLst>
              <a:ext uri="{FF2B5EF4-FFF2-40B4-BE49-F238E27FC236}">
                <a16:creationId xmlns:a16="http://schemas.microsoft.com/office/drawing/2014/main" id="{33E8BF23-8DF9-4E20-8E0C-57DA60B4334F}"/>
              </a:ext>
            </a:extLst>
          </p:cNvPr>
          <p:cNvSpPr txBox="1">
            <a:spLocks noChangeArrowheads="1"/>
          </p:cNvSpPr>
          <p:nvPr userDrawn="1"/>
        </p:nvSpPr>
        <p:spPr bwMode="auto">
          <a:xfrm>
            <a:off x="1600200" y="6429375"/>
            <a:ext cx="7162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defRPr/>
            </a:pPr>
            <a:r>
              <a:rPr lang="en-US" altLang="en-US" sz="1200" dirty="0">
                <a:latin typeface="Verdana" pitchFamily="34" charset="0"/>
              </a:rPr>
              <a:t>Copyright © 2020 Pearson Education, Inc. All Rights Reserved</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Shape 26"/>
          <p:cNvSpPr txBox="1">
            <a:spLocks noGrp="1"/>
          </p:cNvSpPr>
          <p:nvPr>
            <p:ph type="body" idx="1" hasCustomPrompt="1"/>
          </p:nvPr>
        </p:nvSpPr>
        <p:spPr>
          <a:xfrm>
            <a:off x="457200" y="1600200"/>
            <a:ext cx="8229600" cy="4525963"/>
          </a:xfrm>
          <a:prstGeom prst="rect">
            <a:avLst/>
          </a:prstGeom>
          <a:noFill/>
          <a:ln>
            <a:noFill/>
          </a:ln>
        </p:spPr>
        <p:txBody>
          <a:bodyPr lIns="91425" tIns="91425" rIns="91425" bIns="91425" anchor="t" anchorCtr="0"/>
          <a:lstStyle>
            <a:lvl1pPr marL="255905" marR="0" lvl="0" indent="-255905" algn="l" rtl="0">
              <a:spcBef>
                <a:spcPts val="1500"/>
              </a:spcBef>
              <a:buClr>
                <a:srgbClr val="007FA3"/>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283210" algn="l" rtl="0">
              <a:spcBef>
                <a:spcPts val="600"/>
              </a:spcBef>
              <a:buClr>
                <a:srgbClr val="007FA3"/>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24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dirty="0"/>
              <a:t>Njkhn</a:t>
            </a:r>
          </a:p>
          <a:p>
            <a:pPr lvl="1"/>
            <a:r>
              <a:rPr lang="en-US" dirty="0"/>
              <a:t>Kmkm</a:t>
            </a:r>
          </a:p>
          <a:p>
            <a:pPr lvl="2"/>
            <a:r>
              <a:rPr lang="en-US" dirty="0"/>
              <a:t>jfgjfjhvj</a:t>
            </a:r>
          </a:p>
          <a:p>
            <a:pPr lvl="1"/>
            <a:endParaRPr dirty="0"/>
          </a:p>
        </p:txBody>
      </p:sp>
      <p:sp>
        <p:nvSpPr>
          <p:cNvPr id="27" name="Shape 27"/>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Shape 16">
            <a:extLst>
              <a:ext uri="{FF2B5EF4-FFF2-40B4-BE49-F238E27FC236}">
                <a16:creationId xmlns:a16="http://schemas.microsoft.com/office/drawing/2014/main" id="{0820D889-02AD-419D-A16C-0FAE44C50144}"/>
              </a:ext>
            </a:extLst>
          </p:cNvPr>
          <p:cNvSpPr txBox="1">
            <a:spLocks noChangeArrowheads="1"/>
          </p:cNvSpPr>
          <p:nvPr userDrawn="1"/>
        </p:nvSpPr>
        <p:spPr bwMode="auto">
          <a:xfrm>
            <a:off x="1600200" y="6429375"/>
            <a:ext cx="7162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defRPr/>
            </a:pPr>
            <a:r>
              <a:rPr lang="en-US" altLang="en-US" sz="1200" dirty="0">
                <a:latin typeface="Verdana" pitchFamily="34" charset="0"/>
              </a:rPr>
              <a:t>Copyright © 2020 Pearson Education, Inc. All Rights Reserved</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7" name="Shape 27"/>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p:cNvSpPr>
            <a:spLocks noGrp="1"/>
          </p:cNvSpPr>
          <p:nvPr>
            <p:ph sz="quarter" idx="13"/>
          </p:nvPr>
        </p:nvSpPr>
        <p:spPr>
          <a:xfrm>
            <a:off x="457200" y="1597707"/>
            <a:ext cx="8229600" cy="1085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quarter" idx="14"/>
          </p:nvPr>
        </p:nvSpPr>
        <p:spPr>
          <a:xfrm>
            <a:off x="507048" y="3390900"/>
            <a:ext cx="8229600" cy="1085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hape 16">
            <a:extLst>
              <a:ext uri="{FF2B5EF4-FFF2-40B4-BE49-F238E27FC236}">
                <a16:creationId xmlns:a16="http://schemas.microsoft.com/office/drawing/2014/main" id="{D82D4B0D-4402-41FE-BACB-1104CF9F9FD4}"/>
              </a:ext>
            </a:extLst>
          </p:cNvPr>
          <p:cNvSpPr txBox="1">
            <a:spLocks noChangeArrowheads="1"/>
          </p:cNvSpPr>
          <p:nvPr userDrawn="1"/>
        </p:nvSpPr>
        <p:spPr bwMode="auto">
          <a:xfrm>
            <a:off x="1600200" y="6429375"/>
            <a:ext cx="7162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defRPr/>
            </a:pPr>
            <a:r>
              <a:rPr lang="en-US" altLang="en-US" sz="1200" dirty="0">
                <a:latin typeface="Verdana" pitchFamily="34" charset="0"/>
              </a:rPr>
              <a:t>Copyright © 2020 Pearson Education, Inc. All Rights Reserved</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10" name="Shape 16">
            <a:extLst>
              <a:ext uri="{FF2B5EF4-FFF2-40B4-BE49-F238E27FC236}">
                <a16:creationId xmlns:a16="http://schemas.microsoft.com/office/drawing/2014/main" id="{7F382040-96A8-4143-A5F1-9893A68241C5}"/>
              </a:ext>
            </a:extLst>
          </p:cNvPr>
          <p:cNvSpPr txBox="1">
            <a:spLocks noChangeArrowheads="1"/>
          </p:cNvSpPr>
          <p:nvPr userDrawn="1"/>
        </p:nvSpPr>
        <p:spPr bwMode="auto">
          <a:xfrm>
            <a:off x="1600200" y="6429375"/>
            <a:ext cx="7162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defRPr/>
            </a:pPr>
            <a:r>
              <a:rPr lang="en-US" altLang="en-US" sz="1200" dirty="0">
                <a:latin typeface="Verdana" pitchFamily="34" charset="0"/>
              </a:rPr>
              <a:t>Copyright © 2020 Pearson Education, Inc. All Rights Reserved</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
        <p:nvSpPr>
          <p:cNvPr id="8" name="Shape 16">
            <a:extLst>
              <a:ext uri="{FF2B5EF4-FFF2-40B4-BE49-F238E27FC236}">
                <a16:creationId xmlns:a16="http://schemas.microsoft.com/office/drawing/2014/main" id="{4D99B151-08EB-479E-8FCC-D37AB1020650}"/>
              </a:ext>
            </a:extLst>
          </p:cNvPr>
          <p:cNvSpPr txBox="1">
            <a:spLocks noChangeArrowheads="1"/>
          </p:cNvSpPr>
          <p:nvPr userDrawn="1"/>
        </p:nvSpPr>
        <p:spPr bwMode="auto">
          <a:xfrm>
            <a:off x="1600200" y="6429375"/>
            <a:ext cx="7162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defRPr/>
            </a:pPr>
            <a:r>
              <a:rPr lang="en-US" altLang="en-US" sz="1200" dirty="0">
                <a:latin typeface="Verdana" pitchFamily="34" charset="0"/>
              </a:rPr>
              <a:t>Copyright © 2020 Pearson Education, Inc. All Rights Reserved</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hasCustomPrompt="1"/>
          </p:nvPr>
        </p:nvSpPr>
        <p:spPr>
          <a:xfrm>
            <a:off x="457200" y="1600200"/>
            <a:ext cx="8229600" cy="4525963"/>
          </a:xfrm>
          <a:prstGeom prst="rect">
            <a:avLst/>
          </a:prstGeom>
          <a:noFill/>
          <a:ln>
            <a:noFill/>
          </a:ln>
        </p:spPr>
        <p:txBody>
          <a:bodyPr lIns="91425" tIns="91425" rIns="91425" bIns="91425" anchor="t" anchorCtr="0"/>
          <a:lstStyle>
            <a:lvl1pPr marL="255905" marR="0" lvl="0" indent="-255905"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210" algn="l" rtl="0">
              <a:spcBef>
                <a:spcPts val="600"/>
              </a:spcBef>
              <a:buClr>
                <a:srgbClr val="007FA3"/>
              </a:buClr>
              <a:buSzPct val="100000"/>
              <a:buFont typeface="Arial" pitchFamily="34" charset="0"/>
              <a:buChar char="–"/>
              <a:defRPr sz="2400" b="0" i="0" u="none" strike="noStrike" cap="none">
                <a:solidFill>
                  <a:schemeClr val="dk1"/>
                </a:solidFill>
                <a:latin typeface="+mn-lt"/>
                <a:ea typeface="Arial"/>
                <a:cs typeface="Arial"/>
                <a:sym typeface="Arial"/>
              </a:defRPr>
            </a:lvl2pPr>
            <a:lvl3pPr marL="1143000" marR="0" lvl="2" indent="-2286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dirty="0"/>
              <a:t>Jfrghfhjfhj</a:t>
            </a:r>
          </a:p>
          <a:p>
            <a:pPr lvl="1"/>
            <a:r>
              <a:rPr lang="en-US" dirty="0"/>
              <a:t>Hjghjgfhjghj</a:t>
            </a:r>
          </a:p>
          <a:p>
            <a:pPr lvl="2"/>
            <a:r>
              <a:rPr lang="en-US" dirty="0"/>
              <a:t>jgjhghjgjk</a:t>
            </a:r>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16">
            <a:extLst>
              <a:ext uri="{FF2B5EF4-FFF2-40B4-BE49-F238E27FC236}">
                <a16:creationId xmlns:a16="http://schemas.microsoft.com/office/drawing/2014/main" id="{2821AAE4-230E-4AAC-9B1A-D8B5880FB5E9}"/>
              </a:ext>
            </a:extLst>
          </p:cNvPr>
          <p:cNvSpPr txBox="1">
            <a:spLocks noChangeArrowheads="1"/>
          </p:cNvSpPr>
          <p:nvPr userDrawn="1"/>
        </p:nvSpPr>
        <p:spPr bwMode="auto">
          <a:xfrm>
            <a:off x="1600200" y="6429375"/>
            <a:ext cx="7162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defRPr/>
            </a:pPr>
            <a:r>
              <a:rPr lang="en-US" altLang="en-US" sz="1200" dirty="0">
                <a:latin typeface="Verdana" pitchFamily="34" charset="0"/>
              </a:rPr>
              <a:t>Copyright © 2020 Pearson Education, Inc. All Rights Reserved</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Shape 16">
            <a:extLst>
              <a:ext uri="{FF2B5EF4-FFF2-40B4-BE49-F238E27FC236}">
                <a16:creationId xmlns:a16="http://schemas.microsoft.com/office/drawing/2014/main" id="{EB7D0502-7B07-4A63-B0EF-9F6365457FD5}"/>
              </a:ext>
            </a:extLst>
          </p:cNvPr>
          <p:cNvSpPr txBox="1">
            <a:spLocks noChangeArrowheads="1"/>
          </p:cNvSpPr>
          <p:nvPr userDrawn="1"/>
        </p:nvSpPr>
        <p:spPr bwMode="auto">
          <a:xfrm>
            <a:off x="1600200" y="6429375"/>
            <a:ext cx="7162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defRPr/>
            </a:pPr>
            <a:r>
              <a:rPr lang="en-US" altLang="en-US" sz="1200" dirty="0">
                <a:latin typeface="Verdana" pitchFamily="34" charset="0"/>
              </a:rPr>
              <a:t>Copyright © 2020 Pearson Education, Inc. All Rights Reserved</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1" name="Shape 8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2" name="Shape 8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
        <p:nvSpPr>
          <p:cNvPr id="6" name="Shape 16">
            <a:extLst>
              <a:ext uri="{FF2B5EF4-FFF2-40B4-BE49-F238E27FC236}">
                <a16:creationId xmlns:a16="http://schemas.microsoft.com/office/drawing/2014/main" id="{522D30B7-E51C-414D-9E52-C30E9439A7B0}"/>
              </a:ext>
            </a:extLst>
          </p:cNvPr>
          <p:cNvSpPr txBox="1">
            <a:spLocks noChangeArrowheads="1"/>
          </p:cNvSpPr>
          <p:nvPr userDrawn="1"/>
        </p:nvSpPr>
        <p:spPr bwMode="auto">
          <a:xfrm>
            <a:off x="1600200" y="6429375"/>
            <a:ext cx="7162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defRPr/>
            </a:pPr>
            <a:r>
              <a:rPr lang="en-US" altLang="en-US" sz="1200" dirty="0">
                <a:latin typeface="Verdana" pitchFamily="34" charset="0"/>
              </a:rPr>
              <a:t>Copyright © 2020 Pearson Education, Inc. All Rights Reserved</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16">
            <a:extLst>
              <a:ext uri="{FF2B5EF4-FFF2-40B4-BE49-F238E27FC236}">
                <a16:creationId xmlns:a16="http://schemas.microsoft.com/office/drawing/2014/main" id="{E01E79C3-A2FB-46A7-BA21-241D848AE755}"/>
              </a:ext>
            </a:extLst>
          </p:cNvPr>
          <p:cNvSpPr txBox="1">
            <a:spLocks noChangeArrowheads="1"/>
          </p:cNvSpPr>
          <p:nvPr userDrawn="1"/>
        </p:nvSpPr>
        <p:spPr bwMode="auto">
          <a:xfrm>
            <a:off x="1600200" y="6429375"/>
            <a:ext cx="7162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defRPr/>
            </a:pPr>
            <a:r>
              <a:rPr lang="en-US" altLang="en-US" sz="1200" dirty="0">
                <a:latin typeface="Verdana" pitchFamily="34" charset="0"/>
              </a:rPr>
              <a:t>Copyright © 2020 Pearson Education, Inc. All Rights Reserved</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No Title No Icon (Whit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5905" marR="0" lvl="0" indent="-154305"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dirty="0"/>
              <a:t>dsgfh</a:t>
            </a:r>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2"/>
          <a:srcRect/>
          <a:stretch>
            <a:fillRect/>
          </a:stretch>
        </p:blipFill>
        <p:spPr>
          <a:xfrm>
            <a:off x="443972" y="6429709"/>
            <a:ext cx="917999" cy="27991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101600" marR="0" lvl="0" indent="-255905" algn="l" rtl="0">
        <a:lnSpc>
          <a:spcPct val="100000"/>
        </a:lnSpc>
        <a:spcBef>
          <a:spcPts val="0"/>
        </a:spcBef>
        <a:spcAft>
          <a:spcPts val="0"/>
        </a:spcAft>
        <a:buNone/>
        <a:defRPr sz="11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hyperlink" Target="http://www.wto.org/"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9.m4a"/><Relationship Id="rId7" Type="http://schemas.openxmlformats.org/officeDocument/2006/relationships/image" Target="../media/image11.wmf"/><Relationship Id="rId2" Type="http://schemas.microsoft.com/office/2007/relationships/media" Target="../media/media19.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9.xml"/><Relationship Id="rId4"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3.png"/><Relationship Id="rId5" Type="http://schemas.openxmlformats.org/officeDocument/2006/relationships/hyperlink" Target="http://www.doingbusiness.org/rankings" TargetMode="Externa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26.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xml"/><Relationship Id="rId7" Type="http://schemas.openxmlformats.org/officeDocument/2006/relationships/image" Target="../media/image31.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45.xml"/><Relationship Id="rId9"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3.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3.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Title 1"/>
          <p:cNvSpPr txBox="1">
            <a:spLocks noGrp="1"/>
          </p:cNvSpPr>
          <p:nvPr>
            <p:ph type="title"/>
          </p:nvPr>
        </p:nvSpPr>
        <p:spPr>
          <a:xfrm>
            <a:off x="457200" y="215371"/>
            <a:ext cx="8229600" cy="987264"/>
          </a:xfrm>
        </p:spPr>
        <p:txBody>
          <a:bodyPr anchor="b"/>
          <a:lstStyle/>
          <a:p>
            <a:pPr>
              <a:lnSpc>
                <a:spcPct val="90000"/>
              </a:lnSpc>
              <a:spcAft>
                <a:spcPts val="125"/>
              </a:spcAft>
            </a:pPr>
            <a:r>
              <a:rPr lang="en-US" altLang="en-US" dirty="0">
                <a:latin typeface="Times New Roman" pitchFamily="18" charset="0"/>
                <a:cs typeface="Times New Roman" pitchFamily="18" charset="0"/>
                <a:sym typeface="Times New Roman" pitchFamily="18" charset="0"/>
              </a:rPr>
              <a:t>International Business: The New Realities</a:t>
            </a:r>
            <a:endParaRPr lang="en-US" altLang="en-US" dirty="0">
              <a:solidFill>
                <a:schemeClr val="tx2"/>
              </a:solidFill>
              <a:latin typeface="Times New Roman" pitchFamily="18" charset="0"/>
              <a:cs typeface="Times New Roman" pitchFamily="18" charset="0"/>
            </a:endParaRPr>
          </a:p>
        </p:txBody>
      </p:sp>
      <p:sp>
        <p:nvSpPr>
          <p:cNvPr id="3" name="Text Placeholder 2"/>
          <p:cNvSpPr>
            <a:spLocks noGrp="1"/>
          </p:cNvSpPr>
          <p:nvPr>
            <p:ph type="body" idx="1"/>
          </p:nvPr>
        </p:nvSpPr>
        <p:spPr>
          <a:xfrm>
            <a:off x="457200" y="1281198"/>
            <a:ext cx="8229600" cy="478970"/>
          </a:xfrm>
        </p:spPr>
        <p:txBody>
          <a:bodyPr anchor="b"/>
          <a:lstStyle/>
          <a:p>
            <a:r>
              <a:rPr lang="en-US" dirty="0">
                <a:latin typeface="+mn-lt"/>
              </a:rPr>
              <a:t>Fifth Edition</a:t>
            </a:r>
            <a:endParaRPr lang="en-IN" dirty="0">
              <a:latin typeface="+mn-lt"/>
            </a:endParaRPr>
          </a:p>
        </p:txBody>
      </p:sp>
      <p:sp>
        <p:nvSpPr>
          <p:cNvPr id="198" name="Text placeholder 3"/>
          <p:cNvSpPr txBox="1">
            <a:spLocks noGrp="1"/>
          </p:cNvSpPr>
          <p:nvPr>
            <p:ph type="body" idx="2"/>
          </p:nvPr>
        </p:nvSpPr>
        <p:spPr>
          <a:xfrm>
            <a:off x="5029200" y="2083570"/>
            <a:ext cx="3657600" cy="1116827"/>
          </a:xfrm>
        </p:spPr>
        <p:txBody>
          <a:bodyPr/>
          <a:lstStyle/>
          <a:p>
            <a:pPr lvl="0" algn="ctr"/>
            <a:r>
              <a:rPr lang="en-US" b="1" dirty="0">
                <a:latin typeface="+mn-lt"/>
              </a:rPr>
              <a:t>Chapter 7</a:t>
            </a:r>
          </a:p>
        </p:txBody>
      </p:sp>
      <p:sp>
        <p:nvSpPr>
          <p:cNvPr id="199" name="Text placeholder 4"/>
          <p:cNvSpPr txBox="1">
            <a:spLocks noGrp="1"/>
          </p:cNvSpPr>
          <p:nvPr>
            <p:ph type="body" idx="3"/>
          </p:nvPr>
        </p:nvSpPr>
        <p:spPr>
          <a:xfrm>
            <a:off x="5029200" y="3505199"/>
            <a:ext cx="3657600" cy="1230430"/>
          </a:xfrm>
        </p:spPr>
        <p:txBody>
          <a:bodyPr/>
          <a:lstStyle/>
          <a:p>
            <a:pPr algn="ctr">
              <a:spcBef>
                <a:spcPct val="0"/>
              </a:spcBef>
            </a:pPr>
            <a:r>
              <a:rPr lang="en-US" altLang="en-US" dirty="0">
                <a:solidFill>
                  <a:schemeClr val="tx1"/>
                </a:solidFill>
              </a:rPr>
              <a:t>Government Intervention and Regional Economic Integration</a:t>
            </a:r>
          </a:p>
        </p:txBody>
      </p:sp>
      <p:sp>
        <p:nvSpPr>
          <p:cNvPr id="2" name="TextBox 7"/>
          <p:cNvSpPr txBox="1"/>
          <p:nvPr/>
        </p:nvSpPr>
        <p:spPr>
          <a:xfrm>
            <a:off x="5029200" y="5098774"/>
            <a:ext cx="3657600" cy="738664"/>
          </a:xfrm>
          <a:prstGeom prst="rect">
            <a:avLst/>
          </a:prstGeom>
          <a:noFill/>
        </p:spPr>
        <p:txBody>
          <a:bodyPr wrap="square" rtlCol="0">
            <a:spAutoFit/>
          </a:bodyPr>
          <a:lstStyle/>
          <a:p>
            <a:r>
              <a:rPr lang="en-US" dirty="0">
                <a:solidFill>
                  <a:schemeClr val="bg1"/>
                </a:solidFill>
                <a:latin typeface="+mn-lt"/>
              </a:rPr>
              <a:t>Slides in this presentation contain hyperlinks. JAWS users should be	 able to get a list of links by using INSERT+F7 </a:t>
            </a:r>
          </a:p>
        </p:txBody>
      </p:sp>
      <p:pic>
        <p:nvPicPr>
          <p:cNvPr id="9" name="Picture 8">
            <a:extLst>
              <a:ext uri="{FF2B5EF4-FFF2-40B4-BE49-F238E27FC236}">
                <a16:creationId xmlns:a16="http://schemas.microsoft.com/office/drawing/2014/main" id="{679B17E5-1CD2-4D20-BD1E-1249C5C050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25" y="1802304"/>
            <a:ext cx="3531562" cy="4518025"/>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a:t>Consequences of Protectionism</a:t>
            </a:r>
          </a:p>
        </p:txBody>
      </p:sp>
      <p:sp>
        <p:nvSpPr>
          <p:cNvPr id="22531" name="Content Placeholder 2"/>
          <p:cNvSpPr>
            <a:spLocks noGrp="1"/>
          </p:cNvSpPr>
          <p:nvPr>
            <p:ph type="body" idx="1"/>
          </p:nvPr>
        </p:nvSpPr>
        <p:spPr/>
        <p:txBody>
          <a:bodyPr/>
          <a:lstStyle/>
          <a:p>
            <a:r>
              <a:rPr lang="en-US" altLang="en-US" dirty="0"/>
              <a:t>Reduced supply of goods to buyers.</a:t>
            </a:r>
          </a:p>
          <a:p>
            <a:r>
              <a:rPr lang="en-US" altLang="en-US" dirty="0"/>
              <a:t>Price inflation.</a:t>
            </a:r>
          </a:p>
          <a:p>
            <a:r>
              <a:rPr lang="en-US" altLang="en-US" dirty="0"/>
              <a:t>Reduced variety, fewer choices available to buyers.</a:t>
            </a:r>
          </a:p>
          <a:p>
            <a:r>
              <a:rPr lang="en-US" altLang="en-US" dirty="0"/>
              <a:t>Reduced industrial competitiveness.</a:t>
            </a:r>
          </a:p>
          <a:p>
            <a:r>
              <a:rPr lang="en-US" altLang="en-US" dirty="0"/>
              <a:t>Various adverse unintended consequences (e.g., while the home country dithers, other countries can race ahead).</a:t>
            </a:r>
          </a:p>
        </p:txBody>
      </p:sp>
      <p:pic>
        <p:nvPicPr>
          <p:cNvPr id="4" name="Picture 3">
            <a:extLst>
              <a:ext uri="{FF2B5EF4-FFF2-40B4-BE49-F238E27FC236}">
                <a16:creationId xmlns:a16="http://schemas.microsoft.com/office/drawing/2014/main" id="{432EEB0A-091B-4A74-BE67-128252596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7277" y="5715000"/>
            <a:ext cx="520427" cy="665796"/>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0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altLang="en-US" b="1" dirty="0">
                <a:latin typeface="Times New Roman" pitchFamily="18" charset="0"/>
                <a:cs typeface="Times New Roman" pitchFamily="18" charset="0"/>
              </a:rPr>
              <a:t>General Rationale for Government Intervention</a:t>
            </a:r>
          </a:p>
        </p:txBody>
      </p:sp>
      <p:sp>
        <p:nvSpPr>
          <p:cNvPr id="23555" name="Content Placeholder 2"/>
          <p:cNvSpPr>
            <a:spLocks noGrp="1"/>
          </p:cNvSpPr>
          <p:nvPr>
            <p:ph type="body" idx="1"/>
          </p:nvPr>
        </p:nvSpPr>
        <p:spPr>
          <a:xfrm>
            <a:off x="457200" y="1391481"/>
            <a:ext cx="8229600" cy="4525963"/>
          </a:xfrm>
        </p:spPr>
        <p:txBody>
          <a:bodyPr/>
          <a:lstStyle/>
          <a:p>
            <a:pPr marL="0" indent="0">
              <a:spcBef>
                <a:spcPts val="1200"/>
              </a:spcBef>
              <a:buNone/>
            </a:pPr>
            <a:r>
              <a:rPr lang="en-US" altLang="en-US" sz="2300" dirty="0">
                <a:solidFill>
                  <a:schemeClr val="tx1"/>
                </a:solidFill>
              </a:rPr>
              <a:t>Governments impose tariffs and other trade barriers to achieve various goals:</a:t>
            </a:r>
          </a:p>
          <a:p>
            <a:pPr marL="231775" indent="-231775">
              <a:spcBef>
                <a:spcPts val="1200"/>
              </a:spcBef>
              <a:buFont typeface="Arial" pitchFamily="34" charset="0"/>
              <a:buChar char="•"/>
            </a:pPr>
            <a:r>
              <a:rPr lang="en-US" altLang="en-US" sz="2300" i="1" u="sng" dirty="0">
                <a:solidFill>
                  <a:schemeClr val="tx1"/>
                </a:solidFill>
              </a:rPr>
              <a:t>To generate revenue</a:t>
            </a:r>
            <a:r>
              <a:rPr lang="en-US" altLang="en-US" sz="2300" dirty="0">
                <a:solidFill>
                  <a:schemeClr val="tx1"/>
                </a:solidFill>
              </a:rPr>
              <a:t>. Tariffs are an important source of government revenue in many developing economies. </a:t>
            </a:r>
          </a:p>
          <a:p>
            <a:pPr marL="231775" indent="-231775">
              <a:spcBef>
                <a:spcPts val="1200"/>
              </a:spcBef>
              <a:buFont typeface="Arial" pitchFamily="34" charset="0"/>
              <a:buChar char="•"/>
            </a:pPr>
            <a:r>
              <a:rPr lang="en-US" altLang="en-US" sz="2300" i="1" u="sng" dirty="0">
                <a:solidFill>
                  <a:schemeClr val="tx1"/>
                </a:solidFill>
              </a:rPr>
              <a:t>To ensure citizen safety, security, and welfare</a:t>
            </a:r>
            <a:r>
              <a:rPr lang="en-US" altLang="en-US" sz="2300" dirty="0">
                <a:solidFill>
                  <a:schemeClr val="tx1"/>
                </a:solidFill>
              </a:rPr>
              <a:t>. For example, governments pass laws to prevent importation of harmful products such as contaminated food. </a:t>
            </a:r>
          </a:p>
          <a:p>
            <a:pPr marL="231775" indent="-231775">
              <a:spcBef>
                <a:spcPts val="1200"/>
              </a:spcBef>
              <a:buFont typeface="Arial" pitchFamily="34" charset="0"/>
              <a:buChar char="•"/>
            </a:pPr>
            <a:r>
              <a:rPr lang="en-US" altLang="en-US" sz="2300" i="1" u="sng" dirty="0">
                <a:solidFill>
                  <a:schemeClr val="tx1"/>
                </a:solidFill>
              </a:rPr>
              <a:t>To pursue economic, political, or social objectives</a:t>
            </a:r>
            <a:r>
              <a:rPr lang="en-US" altLang="en-US" sz="2300" dirty="0">
                <a:solidFill>
                  <a:schemeClr val="tx1"/>
                </a:solidFill>
              </a:rPr>
              <a:t>. E.g., intervention can promote domestic job growth. </a:t>
            </a:r>
          </a:p>
          <a:p>
            <a:pPr marL="231775" indent="-231775">
              <a:spcBef>
                <a:spcPts val="1200"/>
              </a:spcBef>
              <a:buFont typeface="Arial" pitchFamily="34" charset="0"/>
              <a:buChar char="•"/>
            </a:pPr>
            <a:r>
              <a:rPr lang="en-US" altLang="en-US" sz="2300" i="1" u="sng" dirty="0">
                <a:solidFill>
                  <a:schemeClr val="tx1"/>
                </a:solidFill>
              </a:rPr>
              <a:t>To serve company and industrial interests</a:t>
            </a:r>
            <a:r>
              <a:rPr lang="en-US" altLang="en-US" sz="2300" dirty="0">
                <a:solidFill>
                  <a:schemeClr val="tx1"/>
                </a:solidFill>
              </a:rPr>
              <a:t>. Government intervention can help stimulate development of domestic industries.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u="sng" dirty="0"/>
              <a:t>Defensive Rationale </a:t>
            </a:r>
            <a:r>
              <a:rPr lang="en-US" altLang="en-US" dirty="0"/>
              <a:t>for Government Intervention</a:t>
            </a:r>
          </a:p>
        </p:txBody>
      </p:sp>
      <p:sp>
        <p:nvSpPr>
          <p:cNvPr id="24579" name="Content Placeholder 2"/>
          <p:cNvSpPr>
            <a:spLocks noGrp="1"/>
          </p:cNvSpPr>
          <p:nvPr>
            <p:ph type="body" idx="1"/>
          </p:nvPr>
        </p:nvSpPr>
        <p:spPr>
          <a:xfrm>
            <a:off x="457200" y="1600200"/>
            <a:ext cx="8229600" cy="4661452"/>
          </a:xfrm>
        </p:spPr>
        <p:txBody>
          <a:bodyPr/>
          <a:lstStyle/>
          <a:p>
            <a:r>
              <a:rPr lang="en-US" altLang="en-US" i="1" u="sng" dirty="0"/>
              <a:t>Protection of the national economy</a:t>
            </a:r>
            <a:r>
              <a:rPr lang="en-US" altLang="en-US" u="sng" dirty="0"/>
              <a:t> </a:t>
            </a:r>
            <a:r>
              <a:rPr lang="en-US" altLang="en-US" dirty="0"/>
              <a:t>- Weak or young economies sometimes need protection from foreign competitors. e.g., India imposed barriers to shield its huge agricultural sector, which employs millions.</a:t>
            </a:r>
          </a:p>
          <a:p>
            <a:r>
              <a:rPr lang="en-US" altLang="en-US" i="1" u="sng" dirty="0"/>
              <a:t>Protection of an infant industry</a:t>
            </a:r>
            <a:r>
              <a:rPr lang="en-US" altLang="en-US" u="sng" dirty="0"/>
              <a:t> </a:t>
            </a:r>
            <a:r>
              <a:rPr lang="en-US" altLang="en-US" dirty="0"/>
              <a:t>- A young industry may need protection, to give it a chance to grow and succeed.  e.g., Japan long protected its car industry.</a:t>
            </a:r>
          </a:p>
          <a:p>
            <a:r>
              <a:rPr lang="en-US" altLang="en-US" i="1" u="sng" dirty="0"/>
              <a:t>National security </a:t>
            </a:r>
            <a:r>
              <a:rPr lang="en-US" altLang="en-US" dirty="0"/>
              <a:t>- The United States prohibits exports of plutonium and similar products to North Korea.</a:t>
            </a:r>
          </a:p>
          <a:p>
            <a:r>
              <a:rPr lang="en-US" altLang="en-US" i="1" u="sng" dirty="0"/>
              <a:t>National culture and identity </a:t>
            </a:r>
            <a:r>
              <a:rPr lang="en-US" altLang="en-US" dirty="0"/>
              <a:t>- Canada restricts foreign investment in its movie and TV industries.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u="sng" dirty="0"/>
              <a:t>Defensive Rationale </a:t>
            </a:r>
            <a:r>
              <a:rPr lang="en-US" altLang="en-US" dirty="0"/>
              <a:t>for Government Intervention</a:t>
            </a:r>
          </a:p>
        </p:txBody>
      </p:sp>
      <p:sp>
        <p:nvSpPr>
          <p:cNvPr id="3" name="Text Placeholder 2">
            <a:extLst>
              <a:ext uri="{FF2B5EF4-FFF2-40B4-BE49-F238E27FC236}">
                <a16:creationId xmlns:a16="http://schemas.microsoft.com/office/drawing/2014/main" id="{01722E02-2220-404E-AA5B-175BFD74F636}"/>
              </a:ext>
            </a:extLst>
          </p:cNvPr>
          <p:cNvSpPr>
            <a:spLocks noGrp="1"/>
          </p:cNvSpPr>
          <p:nvPr>
            <p:ph type="body" idx="1"/>
          </p:nvPr>
        </p:nvSpPr>
        <p:spPr>
          <a:xfrm>
            <a:off x="606287" y="5227982"/>
            <a:ext cx="8229600" cy="1097279"/>
          </a:xfrm>
        </p:spPr>
        <p:txBody>
          <a:bodyPr/>
          <a:lstStyle/>
          <a:p>
            <a:pPr marL="0" indent="0">
              <a:buNone/>
            </a:pPr>
            <a:r>
              <a:rPr lang="en-US" sz="1800" dirty="0"/>
              <a:t>To safeguard its national culture, the French government prevents foreign companies from owning television and movie companies in France. Shown here is Cannes, the site of France’s popular film festival. </a:t>
            </a:r>
          </a:p>
        </p:txBody>
      </p:sp>
      <p:pic>
        <p:nvPicPr>
          <p:cNvPr id="4" name="Picture 3">
            <a:extLst>
              <a:ext uri="{FF2B5EF4-FFF2-40B4-BE49-F238E27FC236}">
                <a16:creationId xmlns:a16="http://schemas.microsoft.com/office/drawing/2014/main" id="{14CF15D4-20A2-4FF2-A99E-D39E6DE72BC9}"/>
              </a:ext>
            </a:extLst>
          </p:cNvPr>
          <p:cNvPicPr>
            <a:picLocks noChangeAspect="1"/>
          </p:cNvPicPr>
          <p:nvPr/>
        </p:nvPicPr>
        <p:blipFill>
          <a:blip r:embed="rId5"/>
          <a:stretch>
            <a:fillRect/>
          </a:stretch>
        </p:blipFill>
        <p:spPr>
          <a:xfrm>
            <a:off x="1914525" y="1447180"/>
            <a:ext cx="5314950" cy="3705225"/>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586389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u="sng" dirty="0"/>
              <a:t>Offensive Rationale </a:t>
            </a:r>
            <a:r>
              <a:rPr lang="en-US" altLang="en-US" dirty="0"/>
              <a:t>for Government Intervention</a:t>
            </a:r>
          </a:p>
        </p:txBody>
      </p:sp>
      <p:sp>
        <p:nvSpPr>
          <p:cNvPr id="25603" name="Content Placeholder 2"/>
          <p:cNvSpPr>
            <a:spLocks noGrp="1"/>
          </p:cNvSpPr>
          <p:nvPr>
            <p:ph type="body" idx="1"/>
          </p:nvPr>
        </p:nvSpPr>
        <p:spPr/>
        <p:txBody>
          <a:bodyPr/>
          <a:lstStyle/>
          <a:p>
            <a:r>
              <a:rPr lang="en-US" altLang="en-US" b="1" i="1" dirty="0"/>
              <a:t>National strategic priorities</a:t>
            </a:r>
            <a:r>
              <a:rPr lang="en-US" altLang="en-US" b="1" dirty="0"/>
              <a:t> </a:t>
            </a:r>
            <a:r>
              <a:rPr lang="en-US" altLang="en-US" dirty="0"/>
              <a:t>- Protection helps ensure the development of industries that bolster the nation’s economy.  Countries create better jobs and higher tax revenues when they support high value-adding industries, such as I</a:t>
            </a:r>
            <a:r>
              <a:rPr lang="en-US" altLang="en-US" sz="100" dirty="0"/>
              <a:t> </a:t>
            </a:r>
            <a:r>
              <a:rPr lang="en-US" altLang="en-US" dirty="0"/>
              <a:t>T, automotive, pharmaceuticals, or financial services. </a:t>
            </a:r>
          </a:p>
          <a:p>
            <a:r>
              <a:rPr lang="en-US" altLang="en-US" b="1" i="1" dirty="0"/>
              <a:t>Increase employment </a:t>
            </a:r>
            <a:r>
              <a:rPr lang="en-US" altLang="en-US" dirty="0"/>
              <a:t>- Protection helps preserve domestic jobs, at least in the short term.  However, protected industries become less competitive over time, especially in global markets, leading to job loss in the long run.</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7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dirty="0"/>
              <a:t>Types and Effects of Government Intervention</a:t>
            </a:r>
          </a:p>
        </p:txBody>
      </p:sp>
      <p:graphicFrame>
        <p:nvGraphicFramePr>
          <p:cNvPr id="5" name="Table 4"/>
          <p:cNvGraphicFramePr>
            <a:graphicFrameLocks noGrp="1"/>
          </p:cNvGraphicFramePr>
          <p:nvPr>
            <p:extLst>
              <p:ext uri="{D42A27DB-BD31-4B8C-83A1-F6EECF244321}">
                <p14:modId xmlns:p14="http://schemas.microsoft.com/office/powerpoint/2010/main" val="3878604184"/>
              </p:ext>
            </p:extLst>
          </p:nvPr>
        </p:nvGraphicFramePr>
        <p:xfrm>
          <a:off x="437321" y="1262275"/>
          <a:ext cx="8378686" cy="5140960"/>
        </p:xfrm>
        <a:graphic>
          <a:graphicData uri="http://schemas.openxmlformats.org/drawingml/2006/table">
            <a:tbl>
              <a:tblPr firstRow="1" bandRow="1">
                <a:tableStyleId>{5940675A-B579-460E-94D1-54222C63F5DA}</a:tableStyleId>
              </a:tblPr>
              <a:tblGrid>
                <a:gridCol w="1497639">
                  <a:extLst>
                    <a:ext uri="{9D8B030D-6E8A-4147-A177-3AD203B41FA5}">
                      <a16:colId xmlns:a16="http://schemas.microsoft.com/office/drawing/2014/main" val="20000"/>
                    </a:ext>
                  </a:extLst>
                </a:gridCol>
                <a:gridCol w="2752419">
                  <a:extLst>
                    <a:ext uri="{9D8B030D-6E8A-4147-A177-3AD203B41FA5}">
                      <a16:colId xmlns:a16="http://schemas.microsoft.com/office/drawing/2014/main" val="20001"/>
                    </a:ext>
                  </a:extLst>
                </a:gridCol>
                <a:gridCol w="4128628">
                  <a:extLst>
                    <a:ext uri="{9D8B030D-6E8A-4147-A177-3AD203B41FA5}">
                      <a16:colId xmlns:a16="http://schemas.microsoft.com/office/drawing/2014/main" val="20002"/>
                    </a:ext>
                  </a:extLst>
                </a:gridCol>
              </a:tblGrid>
              <a:tr h="527909">
                <a:tc>
                  <a:txBody>
                    <a:bodyPr/>
                    <a:lstStyle/>
                    <a:p>
                      <a:pPr marL="0" marR="0" fontAlgn="t">
                        <a:spcBef>
                          <a:spcPts val="0"/>
                        </a:spcBef>
                        <a:spcAft>
                          <a:spcPts val="0"/>
                        </a:spcAft>
                      </a:pPr>
                      <a:r>
                        <a:rPr lang="en-US" sz="1600" b="1" baseline="0" dirty="0">
                          <a:effectLst/>
                          <a:latin typeface="+mn-lt"/>
                        </a:rPr>
                        <a:t>Intervention Type</a:t>
                      </a:r>
                    </a:p>
                  </a:txBody>
                  <a:tcPr marL="50800" marR="50800" marT="50800" marB="50800"/>
                </a:tc>
                <a:tc>
                  <a:txBody>
                    <a:bodyPr/>
                    <a:lstStyle/>
                    <a:p>
                      <a:pPr marL="0" marR="0" fontAlgn="t">
                        <a:spcBef>
                          <a:spcPts val="0"/>
                        </a:spcBef>
                        <a:spcAft>
                          <a:spcPts val="0"/>
                        </a:spcAft>
                      </a:pPr>
                      <a:r>
                        <a:rPr lang="en-US" sz="1600" b="1" baseline="0" dirty="0">
                          <a:effectLst/>
                          <a:latin typeface="+mn-lt"/>
                        </a:rPr>
                        <a:t>Definition </a:t>
                      </a:r>
                    </a:p>
                  </a:txBody>
                  <a:tcPr marL="50800" marR="50800" marT="50800" marB="50800"/>
                </a:tc>
                <a:tc>
                  <a:txBody>
                    <a:bodyPr/>
                    <a:lstStyle/>
                    <a:p>
                      <a:pPr marL="0" marR="0" fontAlgn="t">
                        <a:spcBef>
                          <a:spcPts val="0"/>
                        </a:spcBef>
                        <a:spcAft>
                          <a:spcPts val="0"/>
                        </a:spcAft>
                      </a:pPr>
                      <a:r>
                        <a:rPr lang="en-US" sz="1600" b="1" baseline="0" dirty="0">
                          <a:effectLst/>
                          <a:latin typeface="+mn-lt"/>
                        </a:rPr>
                        <a:t>Practical Effect on Customers, </a:t>
                      </a:r>
                    </a:p>
                    <a:p>
                      <a:pPr marL="0" marR="0" fontAlgn="t">
                        <a:spcBef>
                          <a:spcPts val="0"/>
                        </a:spcBef>
                        <a:spcAft>
                          <a:spcPts val="0"/>
                        </a:spcAft>
                      </a:pPr>
                      <a:r>
                        <a:rPr lang="en-US" sz="1600" b="1" baseline="0" dirty="0">
                          <a:effectLst/>
                          <a:latin typeface="+mn-lt"/>
                        </a:rPr>
                        <a:t>Firms, or Government </a:t>
                      </a:r>
                    </a:p>
                  </a:txBody>
                  <a:tcPr marL="50800" marR="50800" marT="50800" marB="50800"/>
                </a:tc>
                <a:extLst>
                  <a:ext uri="{0D108BD9-81ED-4DB2-BD59-A6C34878D82A}">
                    <a16:rowId xmlns:a16="http://schemas.microsoft.com/office/drawing/2014/main" val="10000"/>
                  </a:ext>
                </a:extLst>
              </a:tr>
              <a:tr h="933047">
                <a:tc>
                  <a:txBody>
                    <a:bodyPr/>
                    <a:lstStyle/>
                    <a:p>
                      <a:pPr marL="0" marR="0" fontAlgn="t">
                        <a:spcBef>
                          <a:spcPts val="0"/>
                        </a:spcBef>
                        <a:spcAft>
                          <a:spcPts val="0"/>
                        </a:spcAft>
                      </a:pPr>
                      <a:r>
                        <a:rPr lang="en-US" sz="1600" baseline="0" dirty="0">
                          <a:effectLst/>
                          <a:latin typeface="+mn-lt"/>
                        </a:rPr>
                        <a:t> </a:t>
                      </a:r>
                    </a:p>
                    <a:p>
                      <a:pPr marL="0" marR="0" fontAlgn="t">
                        <a:spcBef>
                          <a:spcPts val="0"/>
                        </a:spcBef>
                        <a:spcAft>
                          <a:spcPts val="0"/>
                        </a:spcAft>
                      </a:pPr>
                      <a:r>
                        <a:rPr lang="en-US" sz="1600" baseline="0" dirty="0">
                          <a:effectLst/>
                          <a:latin typeface="+mn-lt"/>
                        </a:rPr>
                        <a:t>Tariff </a:t>
                      </a:r>
                    </a:p>
                  </a:txBody>
                  <a:tcPr marL="50800" marR="50800" marT="50800" marB="50800"/>
                </a:tc>
                <a:tc>
                  <a:txBody>
                    <a:bodyPr/>
                    <a:lstStyle/>
                    <a:p>
                      <a:pPr marL="0" marR="0" fontAlgn="t">
                        <a:spcBef>
                          <a:spcPts val="0"/>
                        </a:spcBef>
                        <a:spcAft>
                          <a:spcPts val="0"/>
                        </a:spcAft>
                      </a:pPr>
                      <a:r>
                        <a:rPr lang="en-US" sz="1600" baseline="0" dirty="0">
                          <a:effectLst/>
                          <a:latin typeface="+mn-lt"/>
                        </a:rPr>
                        <a:t>Tax imposed on imported products.</a:t>
                      </a:r>
                    </a:p>
                  </a:txBody>
                  <a:tcPr marL="50800" marR="50800" marT="50800" marB="50800"/>
                </a:tc>
                <a:tc>
                  <a:txBody>
                    <a:bodyPr/>
                    <a:lstStyle/>
                    <a:p>
                      <a:pPr marL="0" marR="0" fontAlgn="t">
                        <a:spcBef>
                          <a:spcPts val="0"/>
                        </a:spcBef>
                        <a:spcAft>
                          <a:spcPts val="0"/>
                        </a:spcAft>
                      </a:pPr>
                      <a:r>
                        <a:rPr lang="en-US" sz="1600" baseline="0" dirty="0">
                          <a:effectLst/>
                          <a:latin typeface="+mn-lt"/>
                        </a:rPr>
                        <a:t>Increases cost to the importer, </a:t>
                      </a:r>
                    </a:p>
                    <a:p>
                      <a:pPr marL="0" marR="0" fontAlgn="t">
                        <a:spcBef>
                          <a:spcPts val="0"/>
                        </a:spcBef>
                        <a:spcAft>
                          <a:spcPts val="0"/>
                        </a:spcAft>
                      </a:pPr>
                      <a:r>
                        <a:rPr lang="en-US" sz="1600" baseline="0" dirty="0">
                          <a:effectLst/>
                          <a:latin typeface="+mn-lt"/>
                        </a:rPr>
                        <a:t>exporter, and usually the buyer of the product; discourages product imports; generates government revenue </a:t>
                      </a:r>
                    </a:p>
                  </a:txBody>
                  <a:tcPr marL="50800" marR="50800" marT="50800" marB="50800"/>
                </a:tc>
                <a:extLst>
                  <a:ext uri="{0D108BD9-81ED-4DB2-BD59-A6C34878D82A}">
                    <a16:rowId xmlns:a16="http://schemas.microsoft.com/office/drawing/2014/main" val="10001"/>
                  </a:ext>
                </a:extLst>
              </a:tr>
              <a:tr h="933047">
                <a:tc>
                  <a:txBody>
                    <a:bodyPr/>
                    <a:lstStyle/>
                    <a:p>
                      <a:pPr marL="0" marR="0" fontAlgn="t">
                        <a:spcBef>
                          <a:spcPts val="0"/>
                        </a:spcBef>
                        <a:spcAft>
                          <a:spcPts val="0"/>
                        </a:spcAft>
                      </a:pPr>
                      <a:r>
                        <a:rPr lang="en-US" sz="1600" baseline="0" dirty="0">
                          <a:effectLst/>
                          <a:latin typeface="+mn-lt"/>
                        </a:rPr>
                        <a:t>Quota </a:t>
                      </a:r>
                    </a:p>
                  </a:txBody>
                  <a:tcPr marL="50800" marR="50800" marT="50800" marB="50800"/>
                </a:tc>
                <a:tc>
                  <a:txBody>
                    <a:bodyPr/>
                    <a:lstStyle/>
                    <a:p>
                      <a:pPr marL="0" marR="0" fontAlgn="t">
                        <a:spcBef>
                          <a:spcPts val="0"/>
                        </a:spcBef>
                        <a:spcAft>
                          <a:spcPts val="0"/>
                        </a:spcAft>
                      </a:pPr>
                      <a:r>
                        <a:rPr lang="en-US" sz="1600" baseline="0" dirty="0">
                          <a:effectLst/>
                          <a:latin typeface="+mn-lt"/>
                        </a:rPr>
                        <a:t>Quantitative restriction on imports of a product during a specified </a:t>
                      </a:r>
                    </a:p>
                    <a:p>
                      <a:pPr marL="0" marR="0" fontAlgn="t">
                        <a:spcBef>
                          <a:spcPts val="0"/>
                        </a:spcBef>
                        <a:spcAft>
                          <a:spcPts val="0"/>
                        </a:spcAft>
                      </a:pPr>
                      <a:r>
                        <a:rPr lang="en-US" sz="1600" baseline="0" dirty="0">
                          <a:effectLst/>
                          <a:latin typeface="+mn-lt"/>
                        </a:rPr>
                        <a:t>period of time. </a:t>
                      </a:r>
                    </a:p>
                  </a:txBody>
                  <a:tcPr marL="50800" marR="50800" marT="50800" marB="50800"/>
                </a:tc>
                <a:tc>
                  <a:txBody>
                    <a:bodyPr/>
                    <a:lstStyle/>
                    <a:p>
                      <a:pPr marL="0" marR="0" fontAlgn="t">
                        <a:spcBef>
                          <a:spcPts val="0"/>
                        </a:spcBef>
                        <a:spcAft>
                          <a:spcPts val="0"/>
                        </a:spcAft>
                      </a:pPr>
                      <a:r>
                        <a:rPr lang="en-US" sz="1600" baseline="0" dirty="0">
                          <a:effectLst/>
                          <a:latin typeface="+mn-lt"/>
                        </a:rPr>
                        <a:t>Gives early importers monopoly power and the ability to charge higher prices; harms late importers; usually results in </a:t>
                      </a:r>
                    </a:p>
                    <a:p>
                      <a:pPr marL="0" marR="0" fontAlgn="t">
                        <a:spcBef>
                          <a:spcPts val="0"/>
                        </a:spcBef>
                        <a:spcAft>
                          <a:spcPts val="0"/>
                        </a:spcAft>
                      </a:pPr>
                      <a:r>
                        <a:rPr lang="en-US" sz="1600" baseline="0" dirty="0">
                          <a:effectLst/>
                          <a:latin typeface="+mn-lt"/>
                        </a:rPr>
                        <a:t>higher prices to the buyer </a:t>
                      </a:r>
                    </a:p>
                  </a:txBody>
                  <a:tcPr marL="50800" marR="50800" marT="50800" marB="50800"/>
                </a:tc>
                <a:extLst>
                  <a:ext uri="{0D108BD9-81ED-4DB2-BD59-A6C34878D82A}">
                    <a16:rowId xmlns:a16="http://schemas.microsoft.com/office/drawing/2014/main" val="10002"/>
                  </a:ext>
                </a:extLst>
              </a:tr>
              <a:tr h="1135617">
                <a:tc>
                  <a:txBody>
                    <a:bodyPr/>
                    <a:lstStyle/>
                    <a:p>
                      <a:pPr marL="0" marR="0" fontAlgn="t">
                        <a:spcBef>
                          <a:spcPts val="0"/>
                        </a:spcBef>
                        <a:spcAft>
                          <a:spcPts val="0"/>
                        </a:spcAft>
                      </a:pPr>
                      <a:r>
                        <a:rPr lang="en-US" sz="1600" baseline="0" dirty="0">
                          <a:effectLst/>
                          <a:latin typeface="+mn-lt"/>
                        </a:rPr>
                        <a:t>Local content </a:t>
                      </a:r>
                    </a:p>
                    <a:p>
                      <a:pPr marL="0" marR="0" fontAlgn="t">
                        <a:spcBef>
                          <a:spcPts val="0"/>
                        </a:spcBef>
                        <a:spcAft>
                          <a:spcPts val="0"/>
                        </a:spcAft>
                      </a:pPr>
                      <a:r>
                        <a:rPr lang="en-US" sz="1600" baseline="0" dirty="0">
                          <a:effectLst/>
                          <a:latin typeface="+mn-lt"/>
                        </a:rPr>
                        <a:t>requirements </a:t>
                      </a:r>
                    </a:p>
                  </a:txBody>
                  <a:tcPr marL="50800" marR="50800" marT="50800" marB="50800"/>
                </a:tc>
                <a:tc>
                  <a:txBody>
                    <a:bodyPr/>
                    <a:lstStyle/>
                    <a:p>
                      <a:pPr marL="0" marR="0" fontAlgn="t">
                        <a:spcBef>
                          <a:spcPts val="0"/>
                        </a:spcBef>
                        <a:spcAft>
                          <a:spcPts val="0"/>
                        </a:spcAft>
                      </a:pPr>
                      <a:r>
                        <a:rPr lang="en-US" sz="1600" baseline="0" dirty="0">
                          <a:effectLst/>
                          <a:latin typeface="+mn-lt"/>
                        </a:rPr>
                        <a:t>Requirement that firms include a minimum percent of locally sourced inputs in the production of given products or services. </a:t>
                      </a:r>
                    </a:p>
                  </a:txBody>
                  <a:tcPr marL="50800" marR="50800" marT="50800" marB="50800"/>
                </a:tc>
                <a:tc>
                  <a:txBody>
                    <a:bodyPr/>
                    <a:lstStyle/>
                    <a:p>
                      <a:pPr marL="0" marR="0" fontAlgn="t">
                        <a:spcBef>
                          <a:spcPts val="0"/>
                        </a:spcBef>
                        <a:spcAft>
                          <a:spcPts val="0"/>
                        </a:spcAft>
                      </a:pPr>
                      <a:r>
                        <a:rPr lang="en-US" sz="1600" baseline="0" dirty="0">
                          <a:effectLst/>
                          <a:latin typeface="+mn-lt"/>
                        </a:rPr>
                        <a:t>Discourages imports of raw materials, parts, and supplies, which harms manufacturers' sourcing options; may result in higher costs and lower product quality for buyers </a:t>
                      </a:r>
                    </a:p>
                  </a:txBody>
                  <a:tcPr marL="50800" marR="50800" marT="50800" marB="50800"/>
                </a:tc>
                <a:extLst>
                  <a:ext uri="{0D108BD9-81ED-4DB2-BD59-A6C34878D82A}">
                    <a16:rowId xmlns:a16="http://schemas.microsoft.com/office/drawing/2014/main" val="10003"/>
                  </a:ext>
                </a:extLst>
              </a:tr>
              <a:tr h="933047">
                <a:tc>
                  <a:txBody>
                    <a:bodyPr/>
                    <a:lstStyle/>
                    <a:p>
                      <a:pPr marL="0" marR="0" fontAlgn="t">
                        <a:spcBef>
                          <a:spcPts val="0"/>
                        </a:spcBef>
                        <a:spcAft>
                          <a:spcPts val="0"/>
                        </a:spcAft>
                      </a:pPr>
                      <a:r>
                        <a:rPr lang="en-US" sz="1600" baseline="0" dirty="0">
                          <a:effectLst/>
                          <a:latin typeface="+mn-lt"/>
                        </a:rPr>
                        <a:t>Regulations and technical standards </a:t>
                      </a:r>
                    </a:p>
                  </a:txBody>
                  <a:tcPr marL="50800" marR="50800" marT="50800" marB="50800"/>
                </a:tc>
                <a:tc>
                  <a:txBody>
                    <a:bodyPr/>
                    <a:lstStyle/>
                    <a:p>
                      <a:pPr marL="0" marR="0" fontAlgn="t">
                        <a:spcBef>
                          <a:spcPts val="0"/>
                        </a:spcBef>
                        <a:spcAft>
                          <a:spcPts val="0"/>
                        </a:spcAft>
                      </a:pPr>
                      <a:r>
                        <a:rPr lang="en-US" sz="1600" baseline="0" dirty="0">
                          <a:effectLst/>
                          <a:latin typeface="+mn-lt"/>
                        </a:rPr>
                        <a:t>Safety, health, or technical </a:t>
                      </a:r>
                    </a:p>
                    <a:p>
                      <a:pPr marL="0" marR="0" fontAlgn="t">
                        <a:spcBef>
                          <a:spcPts val="0"/>
                        </a:spcBef>
                        <a:spcAft>
                          <a:spcPts val="0"/>
                        </a:spcAft>
                      </a:pPr>
                      <a:r>
                        <a:rPr lang="en-US" sz="1600" baseline="0" dirty="0">
                          <a:effectLst/>
                          <a:latin typeface="+mn-lt"/>
                        </a:rPr>
                        <a:t>regulations; labeling requirements. </a:t>
                      </a:r>
                    </a:p>
                  </a:txBody>
                  <a:tcPr marL="50800" marR="50800" marT="50800" marB="50800"/>
                </a:tc>
                <a:tc>
                  <a:txBody>
                    <a:bodyPr/>
                    <a:lstStyle/>
                    <a:p>
                      <a:pPr marL="0" marR="0" fontAlgn="t">
                        <a:spcBef>
                          <a:spcPts val="0"/>
                        </a:spcBef>
                        <a:spcAft>
                          <a:spcPts val="0"/>
                        </a:spcAft>
                      </a:pPr>
                      <a:r>
                        <a:rPr lang="en-US" sz="1600" baseline="0" dirty="0">
                          <a:effectLst/>
                          <a:latin typeface="+mn-lt"/>
                        </a:rPr>
                        <a:t>May hinder the entry of imported </a:t>
                      </a:r>
                    </a:p>
                    <a:p>
                      <a:pPr marL="0" marR="0" fontAlgn="t">
                        <a:spcBef>
                          <a:spcPts val="0"/>
                        </a:spcBef>
                        <a:spcAft>
                          <a:spcPts val="0"/>
                        </a:spcAft>
                      </a:pPr>
                      <a:r>
                        <a:rPr lang="en-US" sz="1600" baseline="0" dirty="0">
                          <a:effectLst/>
                          <a:latin typeface="+mn-lt"/>
                        </a:rPr>
                        <a:t>products and reduce the quantity of available products, resulting in higher costs to importers and buyers </a:t>
                      </a:r>
                    </a:p>
                  </a:txBody>
                  <a:tcPr marL="50800" marR="50800" marT="50800" marB="50800"/>
                </a:tc>
                <a:extLst>
                  <a:ext uri="{0D108BD9-81ED-4DB2-BD59-A6C34878D82A}">
                    <a16:rowId xmlns:a16="http://schemas.microsoft.com/office/drawing/2014/main" val="10004"/>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dirty="0"/>
              <a:t>Government Intervention Types and Effects</a:t>
            </a:r>
          </a:p>
        </p:txBody>
      </p:sp>
      <p:graphicFrame>
        <p:nvGraphicFramePr>
          <p:cNvPr id="7" name="Table 2"/>
          <p:cNvGraphicFramePr>
            <a:graphicFrameLocks noGrp="1"/>
          </p:cNvGraphicFramePr>
          <p:nvPr>
            <p:extLst>
              <p:ext uri="{D42A27DB-BD31-4B8C-83A1-F6EECF244321}">
                <p14:modId xmlns:p14="http://schemas.microsoft.com/office/powerpoint/2010/main" val="3777534834"/>
              </p:ext>
            </p:extLst>
          </p:nvPr>
        </p:nvGraphicFramePr>
        <p:xfrm>
          <a:off x="487017" y="1327432"/>
          <a:ext cx="8229600" cy="5039360"/>
        </p:xfrm>
        <a:graphic>
          <a:graphicData uri="http://schemas.openxmlformats.org/drawingml/2006/table">
            <a:tbl>
              <a:tblPr firstRow="1" bandRow="1">
                <a:tableStyleId>{5940675A-B579-460E-94D1-54222C63F5DA}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pPr marL="0" marR="0" fontAlgn="t">
                        <a:spcBef>
                          <a:spcPts val="0"/>
                        </a:spcBef>
                        <a:spcAft>
                          <a:spcPts val="0"/>
                        </a:spcAft>
                      </a:pPr>
                      <a:r>
                        <a:rPr lang="en-US" sz="1600" b="1" baseline="0" dirty="0">
                          <a:effectLst/>
                          <a:latin typeface="+mn-lt"/>
                          <a:cs typeface="Times New Roman" pitchFamily="18" charset="0"/>
                        </a:rPr>
                        <a:t>Intervention Type</a:t>
                      </a:r>
                    </a:p>
                  </a:txBody>
                  <a:tcPr marL="50800" marR="50800" marT="50800" marB="50800"/>
                </a:tc>
                <a:tc>
                  <a:txBody>
                    <a:bodyPr/>
                    <a:lstStyle/>
                    <a:p>
                      <a:pPr marL="0" marR="0" fontAlgn="t">
                        <a:spcBef>
                          <a:spcPts val="0"/>
                        </a:spcBef>
                        <a:spcAft>
                          <a:spcPts val="0"/>
                        </a:spcAft>
                      </a:pPr>
                      <a:r>
                        <a:rPr lang="en-US" sz="1600" b="1" baseline="0" dirty="0">
                          <a:effectLst/>
                          <a:latin typeface="+mn-lt"/>
                          <a:cs typeface="Times New Roman" pitchFamily="18" charset="0"/>
                        </a:rPr>
                        <a:t>Definition</a:t>
                      </a:r>
                    </a:p>
                  </a:txBody>
                  <a:tcPr marL="50800" marR="50800" marT="50800" marB="50800"/>
                </a:tc>
                <a:tc>
                  <a:txBody>
                    <a:bodyPr/>
                    <a:lstStyle/>
                    <a:p>
                      <a:pPr marL="0" marR="0" fontAlgn="t">
                        <a:spcBef>
                          <a:spcPts val="0"/>
                        </a:spcBef>
                        <a:spcAft>
                          <a:spcPts val="0"/>
                        </a:spcAft>
                      </a:pPr>
                      <a:r>
                        <a:rPr lang="en-US" sz="1600" b="1" baseline="0" dirty="0">
                          <a:effectLst/>
                          <a:latin typeface="+mn-lt"/>
                          <a:cs typeface="Times New Roman" pitchFamily="18" charset="0"/>
                        </a:rPr>
                        <a:t>Practical Effects on customers, Firms, or Government</a:t>
                      </a:r>
                    </a:p>
                  </a:txBody>
                  <a:tcPr marL="50800" marR="50800" marT="50800" marB="50800"/>
                </a:tc>
                <a:extLst>
                  <a:ext uri="{0D108BD9-81ED-4DB2-BD59-A6C34878D82A}">
                    <a16:rowId xmlns:a16="http://schemas.microsoft.com/office/drawing/2014/main" val="10000"/>
                  </a:ext>
                </a:extLst>
              </a:tr>
              <a:tr h="370840">
                <a:tc>
                  <a:txBody>
                    <a:bodyPr/>
                    <a:lstStyle/>
                    <a:p>
                      <a:pPr marL="0" marR="0" fontAlgn="t">
                        <a:spcBef>
                          <a:spcPts val="0"/>
                        </a:spcBef>
                        <a:spcAft>
                          <a:spcPts val="0"/>
                        </a:spcAft>
                      </a:pPr>
                      <a:r>
                        <a:rPr lang="en-US" sz="1600" baseline="0" dirty="0">
                          <a:effectLst/>
                          <a:latin typeface="+mn-lt"/>
                          <a:cs typeface="Times New Roman" pitchFamily="18" charset="0"/>
                        </a:rPr>
                        <a:t>Administrative </a:t>
                      </a:r>
                    </a:p>
                    <a:p>
                      <a:pPr marL="0" marR="0" fontAlgn="t">
                        <a:spcBef>
                          <a:spcPts val="0"/>
                        </a:spcBef>
                        <a:spcAft>
                          <a:spcPts val="0"/>
                        </a:spcAft>
                      </a:pPr>
                      <a:r>
                        <a:rPr lang="en-US" sz="1600" baseline="0" dirty="0">
                          <a:effectLst/>
                          <a:latin typeface="+mn-lt"/>
                          <a:cs typeface="Times New Roman" pitchFamily="18" charset="0"/>
                        </a:rPr>
                        <a:t>and bureaucratic </a:t>
                      </a:r>
                    </a:p>
                    <a:p>
                      <a:pPr marL="0" marR="0" fontAlgn="t">
                        <a:spcBef>
                          <a:spcPts val="0"/>
                        </a:spcBef>
                        <a:spcAft>
                          <a:spcPts val="0"/>
                        </a:spcAft>
                      </a:pPr>
                      <a:r>
                        <a:rPr lang="en-US" sz="1600" baseline="0" dirty="0">
                          <a:effectLst/>
                          <a:latin typeface="+mn-lt"/>
                          <a:cs typeface="Times New Roman" pitchFamily="18" charset="0"/>
                        </a:rPr>
                        <a:t>procedures </a:t>
                      </a:r>
                    </a:p>
                  </a:txBody>
                  <a:tcPr marL="50800" marR="50800" marT="50800" marB="50800"/>
                </a:tc>
                <a:tc>
                  <a:txBody>
                    <a:bodyPr/>
                    <a:lstStyle/>
                    <a:p>
                      <a:pPr marL="0" marR="0" fontAlgn="t">
                        <a:spcBef>
                          <a:spcPts val="0"/>
                        </a:spcBef>
                        <a:spcAft>
                          <a:spcPts val="0"/>
                        </a:spcAft>
                      </a:pPr>
                      <a:r>
                        <a:rPr lang="en-US" sz="1600" baseline="0" dirty="0">
                          <a:effectLst/>
                          <a:latin typeface="+mn-lt"/>
                          <a:cs typeface="Times New Roman" pitchFamily="18" charset="0"/>
                        </a:rPr>
                        <a:t>Complex procedures or </a:t>
                      </a:r>
                    </a:p>
                    <a:p>
                      <a:pPr marL="0" marR="0" fontAlgn="t">
                        <a:spcBef>
                          <a:spcPts val="0"/>
                        </a:spcBef>
                        <a:spcAft>
                          <a:spcPts val="0"/>
                        </a:spcAft>
                      </a:pPr>
                      <a:r>
                        <a:rPr lang="en-US" sz="1600" baseline="0" dirty="0">
                          <a:effectLst/>
                          <a:latin typeface="+mn-lt"/>
                          <a:cs typeface="Times New Roman" pitchFamily="18" charset="0"/>
                        </a:rPr>
                        <a:t>requirements imposed on importers or f01eign investors that hinder trade and investment. </a:t>
                      </a:r>
                    </a:p>
                  </a:txBody>
                  <a:tcPr marL="50800" marR="50800" marT="50800" marB="50800"/>
                </a:tc>
                <a:tc>
                  <a:txBody>
                    <a:bodyPr/>
                    <a:lstStyle/>
                    <a:p>
                      <a:pPr marL="0" marR="0" fontAlgn="t">
                        <a:spcBef>
                          <a:spcPts val="0"/>
                        </a:spcBef>
                        <a:spcAft>
                          <a:spcPts val="0"/>
                        </a:spcAft>
                      </a:pPr>
                      <a:r>
                        <a:rPr lang="en-US" sz="1600" baseline="0" dirty="0">
                          <a:effectLst/>
                          <a:latin typeface="+mn-lt"/>
                          <a:cs typeface="Times New Roman" pitchFamily="18" charset="0"/>
                        </a:rPr>
                        <a:t>Slows the import of products or services; hinders or delays firms' </a:t>
                      </a:r>
                    </a:p>
                    <a:p>
                      <a:pPr marL="0" marR="0" fontAlgn="t">
                        <a:spcBef>
                          <a:spcPts val="0"/>
                        </a:spcBef>
                        <a:spcAft>
                          <a:spcPts val="0"/>
                        </a:spcAft>
                      </a:pPr>
                      <a:r>
                        <a:rPr lang="en-US" sz="1600" baseline="0" dirty="0">
                          <a:effectLst/>
                          <a:latin typeface="+mn-lt"/>
                          <a:cs typeface="Times New Roman" pitchFamily="18" charset="0"/>
                        </a:rPr>
                        <a:t>investment activities </a:t>
                      </a:r>
                    </a:p>
                  </a:txBody>
                  <a:tcPr marL="50800" marR="50800" marT="50800" marB="50800"/>
                </a:tc>
                <a:extLst>
                  <a:ext uri="{0D108BD9-81ED-4DB2-BD59-A6C34878D82A}">
                    <a16:rowId xmlns:a16="http://schemas.microsoft.com/office/drawing/2014/main" val="10001"/>
                  </a:ext>
                </a:extLst>
              </a:tr>
              <a:tr h="370840">
                <a:tc>
                  <a:txBody>
                    <a:bodyPr/>
                    <a:lstStyle/>
                    <a:p>
                      <a:pPr marL="0" marR="0" fontAlgn="t">
                        <a:spcBef>
                          <a:spcPts val="0"/>
                        </a:spcBef>
                        <a:spcAft>
                          <a:spcPts val="0"/>
                        </a:spcAft>
                      </a:pPr>
                      <a:r>
                        <a:rPr lang="en-US" sz="1600" baseline="0" dirty="0">
                          <a:effectLst/>
                          <a:latin typeface="+mn-lt"/>
                          <a:cs typeface="Times New Roman" pitchFamily="18" charset="0"/>
                        </a:rPr>
                        <a:t>FDI and ownership </a:t>
                      </a:r>
                    </a:p>
                    <a:p>
                      <a:pPr marL="0" marR="0" fontAlgn="t">
                        <a:spcBef>
                          <a:spcPts val="0"/>
                        </a:spcBef>
                        <a:spcAft>
                          <a:spcPts val="0"/>
                        </a:spcAft>
                      </a:pPr>
                      <a:r>
                        <a:rPr lang="en-US" sz="1600" baseline="0" dirty="0">
                          <a:effectLst/>
                          <a:latin typeface="+mn-lt"/>
                          <a:cs typeface="Times New Roman" pitchFamily="18" charset="0"/>
                        </a:rPr>
                        <a:t>restrictions</a:t>
                      </a:r>
                    </a:p>
                  </a:txBody>
                  <a:tcPr marL="50800" marR="50800" marT="50800" marB="50800"/>
                </a:tc>
                <a:tc>
                  <a:txBody>
                    <a:bodyPr/>
                    <a:lstStyle/>
                    <a:p>
                      <a:pPr marL="0" marR="0" fontAlgn="t">
                        <a:spcBef>
                          <a:spcPts val="0"/>
                        </a:spcBef>
                        <a:spcAft>
                          <a:spcPts val="0"/>
                        </a:spcAft>
                      </a:pPr>
                      <a:r>
                        <a:rPr lang="en-US" sz="1600" baseline="0" dirty="0">
                          <a:effectLst/>
                          <a:latin typeface="+mn-lt"/>
                          <a:cs typeface="Times New Roman" pitchFamily="18" charset="0"/>
                        </a:rPr>
                        <a:t>Rules that limit the ability of </a:t>
                      </a:r>
                    </a:p>
                    <a:p>
                      <a:pPr marL="0" marR="0" fontAlgn="t">
                        <a:spcBef>
                          <a:spcPts val="0"/>
                        </a:spcBef>
                        <a:spcAft>
                          <a:spcPts val="0"/>
                        </a:spcAft>
                      </a:pPr>
                      <a:r>
                        <a:rPr lang="en-US" sz="1600" baseline="0" dirty="0">
                          <a:effectLst/>
                          <a:latin typeface="+mn-lt"/>
                          <a:cs typeface="Times New Roman" pitchFamily="18" charset="0"/>
                        </a:rPr>
                        <a:t>foreign firms to invest in certain industries or acquire local firms. </a:t>
                      </a:r>
                    </a:p>
                  </a:txBody>
                  <a:tcPr marL="50800" marR="50800" marT="50800" marB="50800"/>
                </a:tc>
                <a:tc>
                  <a:txBody>
                    <a:bodyPr/>
                    <a:lstStyle/>
                    <a:p>
                      <a:pPr marL="0" marR="0" fontAlgn="t">
                        <a:spcBef>
                          <a:spcPts val="0"/>
                        </a:spcBef>
                        <a:spcAft>
                          <a:spcPts val="0"/>
                        </a:spcAft>
                      </a:pPr>
                      <a:r>
                        <a:rPr lang="en-US" sz="1600" baseline="0" dirty="0">
                          <a:effectLst/>
                          <a:latin typeface="+mn-lt"/>
                          <a:cs typeface="Times New Roman" pitchFamily="18" charset="0"/>
                        </a:rPr>
                        <a:t>Limits how much foreigners can invest in a country, and/or the proportion of ownership that foreigners can hold in firms in the country </a:t>
                      </a:r>
                    </a:p>
                  </a:txBody>
                  <a:tcPr marL="50800" marR="50800" marT="50800" marB="50800"/>
                </a:tc>
                <a:extLst>
                  <a:ext uri="{0D108BD9-81ED-4DB2-BD59-A6C34878D82A}">
                    <a16:rowId xmlns:a16="http://schemas.microsoft.com/office/drawing/2014/main" val="10002"/>
                  </a:ext>
                </a:extLst>
              </a:tr>
              <a:tr h="370840">
                <a:tc>
                  <a:txBody>
                    <a:bodyPr/>
                    <a:lstStyle/>
                    <a:p>
                      <a:pPr marL="0" marR="0" fontAlgn="t">
                        <a:spcBef>
                          <a:spcPts val="0"/>
                        </a:spcBef>
                        <a:spcAft>
                          <a:spcPts val="0"/>
                        </a:spcAft>
                      </a:pPr>
                      <a:r>
                        <a:rPr lang="en-US" sz="1600" baseline="0" dirty="0">
                          <a:effectLst/>
                          <a:latin typeface="+mn-lt"/>
                          <a:cs typeface="Times New Roman" pitchFamily="18" charset="0"/>
                        </a:rPr>
                        <a:t>Subsidy </a:t>
                      </a:r>
                    </a:p>
                  </a:txBody>
                  <a:tcPr marL="50800" marR="50800" marT="50800" marB="50800"/>
                </a:tc>
                <a:tc>
                  <a:txBody>
                    <a:bodyPr/>
                    <a:lstStyle/>
                    <a:p>
                      <a:pPr marL="0" marR="0" fontAlgn="t">
                        <a:spcBef>
                          <a:spcPts val="0"/>
                        </a:spcBef>
                        <a:spcAft>
                          <a:spcPts val="0"/>
                        </a:spcAft>
                      </a:pPr>
                      <a:r>
                        <a:rPr lang="en-US" sz="1600" baseline="0" dirty="0">
                          <a:effectLst/>
                          <a:latin typeface="+mn-lt"/>
                          <a:cs typeface="Times New Roman" pitchFamily="18" charset="0"/>
                        </a:rPr>
                        <a:t>Financing or other resources that a government grants to a firm or group of firms, to ensure their survival or success. </a:t>
                      </a:r>
                    </a:p>
                  </a:txBody>
                  <a:tcPr marL="50800" marR="50800" marT="50800" marB="50800"/>
                </a:tc>
                <a:tc>
                  <a:txBody>
                    <a:bodyPr/>
                    <a:lstStyle/>
                    <a:p>
                      <a:pPr marL="0" marR="0" fontAlgn="t">
                        <a:spcBef>
                          <a:spcPts val="0"/>
                        </a:spcBef>
                        <a:spcAft>
                          <a:spcPts val="0"/>
                        </a:spcAft>
                      </a:pPr>
                      <a:r>
                        <a:rPr lang="en-US" sz="1500" baseline="0" dirty="0">
                          <a:effectLst/>
                          <a:latin typeface="+mn-lt"/>
                          <a:cs typeface="Times New Roman" pitchFamily="18" charset="0"/>
                        </a:rPr>
                        <a:t>Increases the competitive advantage of the grantee while diminishing the competitive advantages of those that do not receive the subsidy </a:t>
                      </a:r>
                    </a:p>
                  </a:txBody>
                  <a:tcPr marL="50800" marR="50800" marT="50800" marB="50800"/>
                </a:tc>
                <a:extLst>
                  <a:ext uri="{0D108BD9-81ED-4DB2-BD59-A6C34878D82A}">
                    <a16:rowId xmlns:a16="http://schemas.microsoft.com/office/drawing/2014/main" val="10003"/>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altLang="en-US" b="1" dirty="0">
                <a:latin typeface="Times New Roman" pitchFamily="18" charset="0"/>
                <a:cs typeface="Times New Roman" pitchFamily="18" charset="0"/>
              </a:rPr>
              <a:t>Sampling of Import Tariffs</a:t>
            </a:r>
          </a:p>
        </p:txBody>
      </p:sp>
      <p:graphicFrame>
        <p:nvGraphicFramePr>
          <p:cNvPr id="7" name="Table 2"/>
          <p:cNvGraphicFramePr>
            <a:graphicFrameLocks noGrp="1"/>
          </p:cNvGraphicFramePr>
          <p:nvPr>
            <p:extLst>
              <p:ext uri="{D42A27DB-BD31-4B8C-83A1-F6EECF244321}">
                <p14:modId xmlns:p14="http://schemas.microsoft.com/office/powerpoint/2010/main" val="1926348750"/>
              </p:ext>
            </p:extLst>
          </p:nvPr>
        </p:nvGraphicFramePr>
        <p:xfrm>
          <a:off x="457200" y="1389392"/>
          <a:ext cx="8229600" cy="4290760"/>
        </p:xfrm>
        <a:graphic>
          <a:graphicData uri="http://schemas.openxmlformats.org/drawingml/2006/table">
            <a:tbl>
              <a:tblPr firstRow="1" bandRow="1">
                <a:tableStyleId>{5940675A-B579-460E-94D1-54222C63F5DA}</a:tableStyleId>
              </a:tblPr>
              <a:tblGrid>
                <a:gridCol w="3053543">
                  <a:extLst>
                    <a:ext uri="{9D8B030D-6E8A-4147-A177-3AD203B41FA5}">
                      <a16:colId xmlns:a16="http://schemas.microsoft.com/office/drawing/2014/main" val="20000"/>
                    </a:ext>
                  </a:extLst>
                </a:gridCol>
                <a:gridCol w="2512370">
                  <a:extLst>
                    <a:ext uri="{9D8B030D-6E8A-4147-A177-3AD203B41FA5}">
                      <a16:colId xmlns:a16="http://schemas.microsoft.com/office/drawing/2014/main" val="20001"/>
                    </a:ext>
                  </a:extLst>
                </a:gridCol>
                <a:gridCol w="2663687">
                  <a:extLst>
                    <a:ext uri="{9D8B030D-6E8A-4147-A177-3AD203B41FA5}">
                      <a16:colId xmlns:a16="http://schemas.microsoft.com/office/drawing/2014/main" val="20002"/>
                    </a:ext>
                  </a:extLst>
                </a:gridCol>
              </a:tblGrid>
              <a:tr h="690171">
                <a:tc>
                  <a:txBody>
                    <a:bodyPr/>
                    <a:lstStyle/>
                    <a:p>
                      <a:pPr marL="0" marR="0" fontAlgn="t">
                        <a:spcBef>
                          <a:spcPts val="0"/>
                        </a:spcBef>
                        <a:spcAft>
                          <a:spcPts val="0"/>
                        </a:spcAft>
                      </a:pPr>
                      <a:r>
                        <a:rPr lang="en-US" sz="1600" i="0" baseline="0" dirty="0">
                          <a:solidFill>
                            <a:schemeClr val="bg1"/>
                          </a:solidFill>
                          <a:effectLst/>
                          <a:latin typeface="+mn-lt"/>
                        </a:rPr>
                        <a:t>Country </a:t>
                      </a:r>
                    </a:p>
                  </a:txBody>
                  <a:tcPr marL="50800" marR="50800" marT="50800" marB="5080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marL="0" marR="0" lvl="0" indent="0" algn="ctr" defTabSz="914400" rtl="0" eaLnBrk="1" fontAlgn="t" latinLnBrk="0" hangingPunct="1">
                        <a:lnSpc>
                          <a:spcPct val="100000"/>
                        </a:lnSpc>
                        <a:spcBef>
                          <a:spcPts val="0"/>
                        </a:spcBef>
                        <a:spcAft>
                          <a:spcPts val="0"/>
                        </a:spcAft>
                        <a:buClrTx/>
                        <a:buSzTx/>
                        <a:buFontTx/>
                        <a:buNone/>
                        <a:defRPr/>
                      </a:pPr>
                      <a:r>
                        <a:rPr lang="en-US" sz="1600" baseline="0" dirty="0">
                          <a:effectLst/>
                          <a:latin typeface="+mn-lt"/>
                        </a:rPr>
                        <a:t> </a:t>
                      </a:r>
                      <a:r>
                        <a:rPr lang="en-US" sz="1800" b="1" baseline="0" dirty="0">
                          <a:effectLst/>
                          <a:latin typeface="+mn-lt"/>
                        </a:rPr>
                        <a:t>Average Import Tariffs</a:t>
                      </a:r>
                      <a:endParaRPr lang="en-US" sz="1800" baseline="0" dirty="0">
                        <a:solidFill>
                          <a:schemeClr val="bg1"/>
                        </a:solidFill>
                        <a:effectLst/>
                        <a:latin typeface="+mn-lt"/>
                      </a:endParaRPr>
                    </a:p>
                    <a:p>
                      <a:pPr marL="0" marR="0" fontAlgn="t">
                        <a:spcBef>
                          <a:spcPts val="0"/>
                        </a:spcBef>
                        <a:spcAft>
                          <a:spcPts val="0"/>
                        </a:spcAft>
                      </a:pPr>
                      <a:r>
                        <a:rPr lang="en-US" sz="1600" baseline="0" dirty="0">
                          <a:solidFill>
                            <a:schemeClr val="bg1"/>
                          </a:solidFill>
                          <a:effectLst/>
                          <a:latin typeface="+mn-lt"/>
                        </a:rPr>
                        <a:t>Average Import Tariff </a:t>
                      </a:r>
                    </a:p>
                  </a:txBody>
                  <a:tcPr marL="50800" marR="50800" marT="50800" marB="5080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fontAlgn="t">
                        <a:spcBef>
                          <a:spcPts val="0"/>
                        </a:spcBef>
                        <a:spcAft>
                          <a:spcPts val="0"/>
                        </a:spcAft>
                      </a:pPr>
                      <a:endParaRPr lang="en-US" sz="1400" dirty="0">
                        <a:solidFill>
                          <a:schemeClr val="bg1"/>
                        </a:solidFill>
                        <a:effectLst/>
                        <a:latin typeface="+mn-lt"/>
                      </a:endParaRPr>
                    </a:p>
                  </a:txBody>
                  <a:tcPr marL="50800" marR="50800" marT="50800" marB="50800">
                    <a:lnL w="12700" cap="flat" cmpd="sng" algn="ctr">
                      <a:noFill/>
                      <a:prstDash val="solid"/>
                      <a:round/>
                      <a:headEnd type="none" w="med" len="med"/>
                      <a:tailEnd type="none" w="med" len="med"/>
                    </a:lnL>
                  </a:tcPr>
                </a:tc>
                <a:extLst>
                  <a:ext uri="{0D108BD9-81ED-4DB2-BD59-A6C34878D82A}">
                    <a16:rowId xmlns:a16="http://schemas.microsoft.com/office/drawing/2014/main" val="10000"/>
                  </a:ext>
                </a:extLst>
              </a:tr>
              <a:tr h="491629">
                <a:tc>
                  <a:txBody>
                    <a:bodyPr/>
                    <a:lstStyle/>
                    <a:p>
                      <a:pPr marL="0" marR="0" fontAlgn="t">
                        <a:spcBef>
                          <a:spcPts val="0"/>
                        </a:spcBef>
                        <a:spcAft>
                          <a:spcPts val="0"/>
                        </a:spcAft>
                      </a:pPr>
                      <a:r>
                        <a:rPr lang="en-US" sz="1600" b="1" baseline="0" dirty="0">
                          <a:effectLst/>
                          <a:latin typeface="+mn-lt"/>
                        </a:rPr>
                        <a:t>Country </a:t>
                      </a:r>
                    </a:p>
                  </a:txBody>
                  <a:tcPr marL="50800" marR="50800" marT="50800" marB="50800">
                    <a:lnT w="12700" cap="flat" cmpd="sng" algn="ctr">
                      <a:noFill/>
                      <a:prstDash val="solid"/>
                      <a:round/>
                      <a:headEnd type="none" w="med" len="med"/>
                      <a:tailEnd type="none" w="med" len="med"/>
                    </a:lnT>
                  </a:tcPr>
                </a:tc>
                <a:tc>
                  <a:txBody>
                    <a:bodyPr/>
                    <a:lstStyle/>
                    <a:p>
                      <a:pPr marL="0" marR="0" fontAlgn="t">
                        <a:spcBef>
                          <a:spcPts val="0"/>
                        </a:spcBef>
                        <a:spcAft>
                          <a:spcPts val="0"/>
                        </a:spcAft>
                      </a:pPr>
                      <a:r>
                        <a:rPr lang="en-US" sz="1600" b="1" baseline="0" dirty="0">
                          <a:effectLst/>
                          <a:latin typeface="+mn-lt"/>
                        </a:rPr>
                        <a:t>Agricultural Products</a:t>
                      </a:r>
                    </a:p>
                  </a:txBody>
                  <a:tcPr marL="50800" marR="50800" marT="50800" marB="50800">
                    <a:lnT w="12700" cap="flat" cmpd="sng" algn="ctr">
                      <a:solidFill>
                        <a:schemeClr val="tx1"/>
                      </a:solidFill>
                      <a:prstDash val="solid"/>
                      <a:round/>
                      <a:headEnd type="none" w="med" len="med"/>
                      <a:tailEnd type="none" w="med" len="med"/>
                    </a:lnT>
                  </a:tcPr>
                </a:tc>
                <a:tc>
                  <a:txBody>
                    <a:bodyPr/>
                    <a:lstStyle/>
                    <a:p>
                      <a:pPr marL="0" marR="0" fontAlgn="t">
                        <a:spcBef>
                          <a:spcPts val="0"/>
                        </a:spcBef>
                        <a:spcAft>
                          <a:spcPts val="0"/>
                        </a:spcAft>
                      </a:pPr>
                      <a:r>
                        <a:rPr lang="en-US" sz="1600" b="1" baseline="0" dirty="0">
                          <a:effectLst/>
                          <a:latin typeface="+mn-lt"/>
                        </a:rPr>
                        <a:t>Nonagricultural Products </a:t>
                      </a:r>
                    </a:p>
                  </a:txBody>
                  <a:tcPr marL="50800" marR="50800" marT="50800" marB="50800"/>
                </a:tc>
                <a:extLst>
                  <a:ext uri="{0D108BD9-81ED-4DB2-BD59-A6C34878D82A}">
                    <a16:rowId xmlns:a16="http://schemas.microsoft.com/office/drawing/2014/main" val="10001"/>
                  </a:ext>
                </a:extLst>
              </a:tr>
              <a:tr h="304767">
                <a:tc>
                  <a:txBody>
                    <a:bodyPr/>
                    <a:lstStyle/>
                    <a:p>
                      <a:pPr marL="0" marR="0" fontAlgn="t">
                        <a:spcBef>
                          <a:spcPts val="0"/>
                        </a:spcBef>
                        <a:spcAft>
                          <a:spcPts val="0"/>
                        </a:spcAft>
                      </a:pPr>
                      <a:r>
                        <a:rPr lang="en-US" sz="1600" baseline="0" dirty="0">
                          <a:effectLst/>
                          <a:latin typeface="+mn-lt"/>
                        </a:rPr>
                        <a:t>Australia </a:t>
                      </a:r>
                    </a:p>
                  </a:txBody>
                  <a:tcPr marL="50800" marR="50800" marT="50800" marB="50800"/>
                </a:tc>
                <a:tc>
                  <a:txBody>
                    <a:bodyPr/>
                    <a:lstStyle/>
                    <a:p>
                      <a:pPr marL="0" marR="0" algn="ctr" fontAlgn="t">
                        <a:spcBef>
                          <a:spcPts val="0"/>
                        </a:spcBef>
                        <a:spcAft>
                          <a:spcPts val="0"/>
                        </a:spcAft>
                      </a:pPr>
                      <a:r>
                        <a:rPr lang="en-US" sz="1600" baseline="0" dirty="0">
                          <a:effectLst/>
                          <a:latin typeface="+mn-lt"/>
                        </a:rPr>
                        <a:t>1.2% </a:t>
                      </a:r>
                    </a:p>
                  </a:txBody>
                  <a:tcPr marL="50800" marR="50800" marT="50800" marB="50800"/>
                </a:tc>
                <a:tc>
                  <a:txBody>
                    <a:bodyPr/>
                    <a:lstStyle/>
                    <a:p>
                      <a:pPr marL="0" marR="0" algn="ctr" fontAlgn="t">
                        <a:spcBef>
                          <a:spcPts val="0"/>
                        </a:spcBef>
                        <a:spcAft>
                          <a:spcPts val="0"/>
                        </a:spcAft>
                      </a:pPr>
                      <a:r>
                        <a:rPr lang="en-US" sz="1600" baseline="0" dirty="0">
                          <a:effectLst/>
                          <a:latin typeface="+mn-lt"/>
                        </a:rPr>
                        <a:t>3.0% </a:t>
                      </a:r>
                    </a:p>
                  </a:txBody>
                  <a:tcPr marL="50800" marR="50800" marT="50800" marB="50800"/>
                </a:tc>
                <a:extLst>
                  <a:ext uri="{0D108BD9-81ED-4DB2-BD59-A6C34878D82A}">
                    <a16:rowId xmlns:a16="http://schemas.microsoft.com/office/drawing/2014/main" val="10002"/>
                  </a:ext>
                </a:extLst>
              </a:tr>
              <a:tr h="304767">
                <a:tc>
                  <a:txBody>
                    <a:bodyPr/>
                    <a:lstStyle/>
                    <a:p>
                      <a:pPr marL="0" marR="0" fontAlgn="t">
                        <a:spcBef>
                          <a:spcPts val="0"/>
                        </a:spcBef>
                        <a:spcAft>
                          <a:spcPts val="0"/>
                        </a:spcAft>
                      </a:pPr>
                      <a:r>
                        <a:rPr lang="en-US" sz="1600" baseline="0" dirty="0">
                          <a:effectLst/>
                          <a:latin typeface="+mn-lt"/>
                        </a:rPr>
                        <a:t>Brazil</a:t>
                      </a:r>
                    </a:p>
                  </a:txBody>
                  <a:tcPr marL="50800" marR="50800" marT="50800" marB="50800"/>
                </a:tc>
                <a:tc>
                  <a:txBody>
                    <a:bodyPr/>
                    <a:lstStyle/>
                    <a:p>
                      <a:pPr marL="0" marR="0" algn="ctr" fontAlgn="t">
                        <a:spcBef>
                          <a:spcPts val="0"/>
                        </a:spcBef>
                        <a:spcAft>
                          <a:spcPts val="0"/>
                        </a:spcAft>
                      </a:pPr>
                      <a:r>
                        <a:rPr lang="en-US" sz="1600" baseline="0" dirty="0">
                          <a:effectLst/>
                          <a:latin typeface="+mn-lt"/>
                        </a:rPr>
                        <a:t>10.0</a:t>
                      </a:r>
                    </a:p>
                  </a:txBody>
                  <a:tcPr marL="50800" marR="50800" marT="50800" marB="50800"/>
                </a:tc>
                <a:tc>
                  <a:txBody>
                    <a:bodyPr/>
                    <a:lstStyle/>
                    <a:p>
                      <a:pPr marL="0" marR="0" algn="ctr" fontAlgn="t">
                        <a:spcBef>
                          <a:spcPts val="0"/>
                        </a:spcBef>
                        <a:spcAft>
                          <a:spcPts val="0"/>
                        </a:spcAft>
                      </a:pPr>
                      <a:r>
                        <a:rPr lang="en-US" sz="1600" baseline="0" dirty="0">
                          <a:effectLst/>
                          <a:latin typeface="+mn-lt"/>
                        </a:rPr>
                        <a:t>14.1</a:t>
                      </a:r>
                    </a:p>
                  </a:txBody>
                  <a:tcPr marL="50800" marR="50800" marT="50800" marB="50800"/>
                </a:tc>
                <a:extLst>
                  <a:ext uri="{0D108BD9-81ED-4DB2-BD59-A6C34878D82A}">
                    <a16:rowId xmlns:a16="http://schemas.microsoft.com/office/drawing/2014/main" val="774791308"/>
                  </a:ext>
                </a:extLst>
              </a:tr>
              <a:tr h="304767">
                <a:tc>
                  <a:txBody>
                    <a:bodyPr/>
                    <a:lstStyle/>
                    <a:p>
                      <a:pPr marL="0" marR="0" fontAlgn="t">
                        <a:spcBef>
                          <a:spcPts val="0"/>
                        </a:spcBef>
                        <a:spcAft>
                          <a:spcPts val="0"/>
                        </a:spcAft>
                      </a:pPr>
                      <a:r>
                        <a:rPr lang="en-US" sz="1600" baseline="0" dirty="0">
                          <a:effectLst/>
                          <a:latin typeface="+mn-lt"/>
                        </a:rPr>
                        <a:t>Canada </a:t>
                      </a:r>
                    </a:p>
                  </a:txBody>
                  <a:tcPr marL="50800" marR="50800" marT="50800" marB="50800"/>
                </a:tc>
                <a:tc>
                  <a:txBody>
                    <a:bodyPr/>
                    <a:lstStyle/>
                    <a:p>
                      <a:pPr marL="0" marR="0" algn="ctr" fontAlgn="t">
                        <a:spcBef>
                          <a:spcPts val="0"/>
                        </a:spcBef>
                        <a:spcAft>
                          <a:spcPts val="0"/>
                        </a:spcAft>
                      </a:pPr>
                      <a:r>
                        <a:rPr lang="en-US" sz="1600" baseline="0" dirty="0">
                          <a:effectLst/>
                          <a:latin typeface="+mn-lt"/>
                        </a:rPr>
                        <a:t>15.6</a:t>
                      </a:r>
                    </a:p>
                  </a:txBody>
                  <a:tcPr marL="50800" marR="50800" marT="50800" marB="50800"/>
                </a:tc>
                <a:tc>
                  <a:txBody>
                    <a:bodyPr/>
                    <a:lstStyle/>
                    <a:p>
                      <a:pPr marL="0" marR="0" algn="ctr" fontAlgn="t">
                        <a:spcBef>
                          <a:spcPts val="0"/>
                        </a:spcBef>
                        <a:spcAft>
                          <a:spcPts val="0"/>
                        </a:spcAft>
                      </a:pPr>
                      <a:r>
                        <a:rPr lang="en-US" sz="1600" baseline="0" dirty="0">
                          <a:effectLst/>
                          <a:latin typeface="+mn-lt"/>
                        </a:rPr>
                        <a:t>2.3</a:t>
                      </a:r>
                    </a:p>
                  </a:txBody>
                  <a:tcPr marL="50800" marR="50800" marT="50800" marB="50800"/>
                </a:tc>
                <a:extLst>
                  <a:ext uri="{0D108BD9-81ED-4DB2-BD59-A6C34878D82A}">
                    <a16:rowId xmlns:a16="http://schemas.microsoft.com/office/drawing/2014/main" val="10003"/>
                  </a:ext>
                </a:extLst>
              </a:tr>
              <a:tr h="304767">
                <a:tc>
                  <a:txBody>
                    <a:bodyPr/>
                    <a:lstStyle/>
                    <a:p>
                      <a:pPr marL="0" marR="0" fontAlgn="t">
                        <a:spcBef>
                          <a:spcPts val="0"/>
                        </a:spcBef>
                        <a:spcAft>
                          <a:spcPts val="0"/>
                        </a:spcAft>
                      </a:pPr>
                      <a:r>
                        <a:rPr lang="en-US" sz="1600" baseline="0" dirty="0">
                          <a:effectLst/>
                          <a:latin typeface="+mn-lt"/>
                        </a:rPr>
                        <a:t>China </a:t>
                      </a:r>
                    </a:p>
                  </a:txBody>
                  <a:tcPr marL="50800" marR="50800" marT="50800" marB="50800"/>
                </a:tc>
                <a:tc>
                  <a:txBody>
                    <a:bodyPr/>
                    <a:lstStyle/>
                    <a:p>
                      <a:pPr marL="0" marR="0" algn="ctr" fontAlgn="t">
                        <a:spcBef>
                          <a:spcPts val="0"/>
                        </a:spcBef>
                        <a:spcAft>
                          <a:spcPts val="0"/>
                        </a:spcAft>
                      </a:pPr>
                      <a:r>
                        <a:rPr lang="en-US" sz="1600" baseline="0" dirty="0">
                          <a:effectLst/>
                          <a:latin typeface="+mn-lt"/>
                        </a:rPr>
                        <a:t>15.5</a:t>
                      </a:r>
                    </a:p>
                  </a:txBody>
                  <a:tcPr marL="50800" marR="50800" marT="50800" marB="50800"/>
                </a:tc>
                <a:tc>
                  <a:txBody>
                    <a:bodyPr/>
                    <a:lstStyle/>
                    <a:p>
                      <a:pPr marL="0" marR="0" algn="ctr" fontAlgn="t">
                        <a:spcBef>
                          <a:spcPts val="0"/>
                        </a:spcBef>
                        <a:spcAft>
                          <a:spcPts val="0"/>
                        </a:spcAft>
                      </a:pPr>
                      <a:r>
                        <a:rPr lang="en-US" sz="1600" baseline="0" dirty="0">
                          <a:effectLst/>
                          <a:latin typeface="+mn-lt"/>
                        </a:rPr>
                        <a:t>9.0</a:t>
                      </a:r>
                    </a:p>
                  </a:txBody>
                  <a:tcPr marL="50800" marR="50800" marT="50800" marB="50800"/>
                </a:tc>
                <a:extLst>
                  <a:ext uri="{0D108BD9-81ED-4DB2-BD59-A6C34878D82A}">
                    <a16:rowId xmlns:a16="http://schemas.microsoft.com/office/drawing/2014/main" val="10004"/>
                  </a:ext>
                </a:extLst>
              </a:tr>
              <a:tr h="304767">
                <a:tc>
                  <a:txBody>
                    <a:bodyPr/>
                    <a:lstStyle/>
                    <a:p>
                      <a:pPr marL="0" marR="0" fontAlgn="t">
                        <a:spcBef>
                          <a:spcPts val="0"/>
                        </a:spcBef>
                        <a:spcAft>
                          <a:spcPts val="0"/>
                        </a:spcAft>
                      </a:pPr>
                      <a:r>
                        <a:rPr lang="en-US" sz="1600" baseline="0" dirty="0">
                          <a:effectLst/>
                          <a:latin typeface="+mn-lt"/>
                        </a:rPr>
                        <a:t>European Union </a:t>
                      </a:r>
                    </a:p>
                  </a:txBody>
                  <a:tcPr marL="50800" marR="50800" marT="50800" marB="50800"/>
                </a:tc>
                <a:tc>
                  <a:txBody>
                    <a:bodyPr/>
                    <a:lstStyle/>
                    <a:p>
                      <a:pPr marL="0" marR="0" algn="ctr" fontAlgn="t">
                        <a:spcBef>
                          <a:spcPts val="0"/>
                        </a:spcBef>
                        <a:spcAft>
                          <a:spcPts val="0"/>
                        </a:spcAft>
                      </a:pPr>
                      <a:r>
                        <a:rPr lang="en-US" sz="1600" baseline="0" dirty="0">
                          <a:effectLst/>
                          <a:latin typeface="+mn-lt"/>
                        </a:rPr>
                        <a:t>11.1</a:t>
                      </a:r>
                    </a:p>
                  </a:txBody>
                  <a:tcPr marL="50800" marR="50800" marT="50800" marB="50800"/>
                </a:tc>
                <a:tc>
                  <a:txBody>
                    <a:bodyPr/>
                    <a:lstStyle/>
                    <a:p>
                      <a:pPr marL="0" marR="0" algn="ctr" fontAlgn="t">
                        <a:spcBef>
                          <a:spcPts val="0"/>
                        </a:spcBef>
                        <a:spcAft>
                          <a:spcPts val="0"/>
                        </a:spcAft>
                      </a:pPr>
                      <a:r>
                        <a:rPr lang="en-US" sz="1600" baseline="0" dirty="0">
                          <a:effectLst/>
                          <a:latin typeface="+mn-lt"/>
                        </a:rPr>
                        <a:t>4.2 </a:t>
                      </a:r>
                    </a:p>
                  </a:txBody>
                  <a:tcPr marL="50800" marR="50800" marT="50800" marB="50800"/>
                </a:tc>
                <a:extLst>
                  <a:ext uri="{0D108BD9-81ED-4DB2-BD59-A6C34878D82A}">
                    <a16:rowId xmlns:a16="http://schemas.microsoft.com/office/drawing/2014/main" val="10005"/>
                  </a:ext>
                </a:extLst>
              </a:tr>
              <a:tr h="304767">
                <a:tc>
                  <a:txBody>
                    <a:bodyPr/>
                    <a:lstStyle/>
                    <a:p>
                      <a:pPr marL="0" marR="0" fontAlgn="t">
                        <a:spcBef>
                          <a:spcPts val="0"/>
                        </a:spcBef>
                        <a:spcAft>
                          <a:spcPts val="0"/>
                        </a:spcAft>
                      </a:pPr>
                      <a:r>
                        <a:rPr lang="en-US" sz="1600" baseline="0" dirty="0">
                          <a:effectLst/>
                          <a:latin typeface="+mn-lt"/>
                        </a:rPr>
                        <a:t>India </a:t>
                      </a:r>
                    </a:p>
                  </a:txBody>
                  <a:tcPr marL="50800" marR="50800" marT="50800" marB="50800"/>
                </a:tc>
                <a:tc>
                  <a:txBody>
                    <a:bodyPr/>
                    <a:lstStyle/>
                    <a:p>
                      <a:pPr marL="0" marR="0" algn="ctr" fontAlgn="t">
                        <a:spcBef>
                          <a:spcPts val="0"/>
                        </a:spcBef>
                        <a:spcAft>
                          <a:spcPts val="0"/>
                        </a:spcAft>
                      </a:pPr>
                      <a:r>
                        <a:rPr lang="en-US" sz="1600" baseline="0" dirty="0">
                          <a:effectLst/>
                          <a:latin typeface="+mn-lt"/>
                        </a:rPr>
                        <a:t>32.7</a:t>
                      </a:r>
                    </a:p>
                  </a:txBody>
                  <a:tcPr marL="50800" marR="50800" marT="50800" marB="50800"/>
                </a:tc>
                <a:tc>
                  <a:txBody>
                    <a:bodyPr/>
                    <a:lstStyle/>
                    <a:p>
                      <a:pPr marL="0" marR="0" algn="ctr" fontAlgn="t">
                        <a:spcBef>
                          <a:spcPts val="0"/>
                        </a:spcBef>
                        <a:spcAft>
                          <a:spcPts val="0"/>
                        </a:spcAft>
                      </a:pPr>
                      <a:r>
                        <a:rPr lang="en-US" sz="1600" baseline="0" dirty="0">
                          <a:effectLst/>
                          <a:latin typeface="+mn-lt"/>
                        </a:rPr>
                        <a:t>10.2 </a:t>
                      </a:r>
                    </a:p>
                  </a:txBody>
                  <a:tcPr marL="50800" marR="50800" marT="50800" marB="50800"/>
                </a:tc>
                <a:extLst>
                  <a:ext uri="{0D108BD9-81ED-4DB2-BD59-A6C34878D82A}">
                    <a16:rowId xmlns:a16="http://schemas.microsoft.com/office/drawing/2014/main" val="10006"/>
                  </a:ext>
                </a:extLst>
              </a:tr>
              <a:tr h="304767">
                <a:tc>
                  <a:txBody>
                    <a:bodyPr/>
                    <a:lstStyle/>
                    <a:p>
                      <a:pPr marL="0" marR="0" fontAlgn="t">
                        <a:spcBef>
                          <a:spcPts val="0"/>
                        </a:spcBef>
                        <a:spcAft>
                          <a:spcPts val="0"/>
                        </a:spcAft>
                      </a:pPr>
                      <a:r>
                        <a:rPr lang="en-US" sz="1600" baseline="0" dirty="0">
                          <a:effectLst/>
                          <a:latin typeface="+mn-lt"/>
                        </a:rPr>
                        <a:t>Japan </a:t>
                      </a:r>
                    </a:p>
                  </a:txBody>
                  <a:tcPr marL="50800" marR="50800" marT="50800" marB="50800"/>
                </a:tc>
                <a:tc>
                  <a:txBody>
                    <a:bodyPr/>
                    <a:lstStyle/>
                    <a:p>
                      <a:pPr marL="0" marR="0" algn="ctr" fontAlgn="t">
                        <a:spcBef>
                          <a:spcPts val="0"/>
                        </a:spcBef>
                        <a:spcAft>
                          <a:spcPts val="0"/>
                        </a:spcAft>
                      </a:pPr>
                      <a:r>
                        <a:rPr lang="en-US" sz="1600" baseline="0" dirty="0">
                          <a:effectLst/>
                          <a:latin typeface="+mn-lt"/>
                        </a:rPr>
                        <a:t>`13.1</a:t>
                      </a:r>
                    </a:p>
                  </a:txBody>
                  <a:tcPr marL="50800" marR="50800" marT="50800" marB="50800"/>
                </a:tc>
                <a:tc>
                  <a:txBody>
                    <a:bodyPr/>
                    <a:lstStyle/>
                    <a:p>
                      <a:pPr marL="0" marR="0" algn="ctr" fontAlgn="t">
                        <a:spcBef>
                          <a:spcPts val="0"/>
                        </a:spcBef>
                        <a:spcAft>
                          <a:spcPts val="0"/>
                        </a:spcAft>
                      </a:pPr>
                      <a:r>
                        <a:rPr lang="en-US" sz="1600" baseline="0" dirty="0">
                          <a:effectLst/>
                          <a:latin typeface="+mn-lt"/>
                        </a:rPr>
                        <a:t>2.5</a:t>
                      </a:r>
                    </a:p>
                  </a:txBody>
                  <a:tcPr marL="50800" marR="50800" marT="50800" marB="50800"/>
                </a:tc>
                <a:extLst>
                  <a:ext uri="{0D108BD9-81ED-4DB2-BD59-A6C34878D82A}">
                    <a16:rowId xmlns:a16="http://schemas.microsoft.com/office/drawing/2014/main" val="10007"/>
                  </a:ext>
                </a:extLst>
              </a:tr>
              <a:tr h="304767">
                <a:tc>
                  <a:txBody>
                    <a:bodyPr/>
                    <a:lstStyle/>
                    <a:p>
                      <a:pPr marL="0" marR="0" fontAlgn="t">
                        <a:spcBef>
                          <a:spcPts val="0"/>
                        </a:spcBef>
                        <a:spcAft>
                          <a:spcPts val="0"/>
                        </a:spcAft>
                      </a:pPr>
                      <a:r>
                        <a:rPr lang="en-US" sz="1600" baseline="0" dirty="0">
                          <a:effectLst/>
                          <a:latin typeface="+mn-lt"/>
                        </a:rPr>
                        <a:t>Mexico </a:t>
                      </a:r>
                    </a:p>
                  </a:txBody>
                  <a:tcPr marL="50800" marR="50800" marT="50800" marB="50800"/>
                </a:tc>
                <a:tc>
                  <a:txBody>
                    <a:bodyPr/>
                    <a:lstStyle/>
                    <a:p>
                      <a:pPr marL="0" marR="0" algn="ctr" fontAlgn="t">
                        <a:spcBef>
                          <a:spcPts val="0"/>
                        </a:spcBef>
                        <a:spcAft>
                          <a:spcPts val="0"/>
                        </a:spcAft>
                      </a:pPr>
                      <a:r>
                        <a:rPr lang="en-US" sz="1600" baseline="0" dirty="0">
                          <a:effectLst/>
                          <a:latin typeface="+mn-lt"/>
                        </a:rPr>
                        <a:t>14.6</a:t>
                      </a:r>
                    </a:p>
                  </a:txBody>
                  <a:tcPr marL="50800" marR="50800" marT="50800" marB="50800"/>
                </a:tc>
                <a:tc>
                  <a:txBody>
                    <a:bodyPr/>
                    <a:lstStyle/>
                    <a:p>
                      <a:pPr marL="0" marR="0" algn="ctr" fontAlgn="t">
                        <a:spcBef>
                          <a:spcPts val="0"/>
                        </a:spcBef>
                        <a:spcAft>
                          <a:spcPts val="0"/>
                        </a:spcAft>
                      </a:pPr>
                      <a:r>
                        <a:rPr lang="en-US" sz="1600" baseline="0" dirty="0">
                          <a:effectLst/>
                          <a:latin typeface="+mn-lt"/>
                        </a:rPr>
                        <a:t>5.7</a:t>
                      </a:r>
                    </a:p>
                  </a:txBody>
                  <a:tcPr marL="50800" marR="50800" marT="50800" marB="50800"/>
                </a:tc>
                <a:extLst>
                  <a:ext uri="{0D108BD9-81ED-4DB2-BD59-A6C34878D82A}">
                    <a16:rowId xmlns:a16="http://schemas.microsoft.com/office/drawing/2014/main" val="10008"/>
                  </a:ext>
                </a:extLst>
              </a:tr>
              <a:tr h="304767">
                <a:tc>
                  <a:txBody>
                    <a:bodyPr/>
                    <a:lstStyle/>
                    <a:p>
                      <a:pPr marL="0" marR="0" fontAlgn="t">
                        <a:spcBef>
                          <a:spcPts val="0"/>
                        </a:spcBef>
                        <a:spcAft>
                          <a:spcPts val="0"/>
                        </a:spcAft>
                      </a:pPr>
                      <a:r>
                        <a:rPr lang="en-US" sz="1600" baseline="0" dirty="0">
                          <a:effectLst/>
                          <a:latin typeface="+mn-lt"/>
                        </a:rPr>
                        <a:t>United States</a:t>
                      </a:r>
                    </a:p>
                  </a:txBody>
                  <a:tcPr marL="50800" marR="50800" marT="50800" marB="50800"/>
                </a:tc>
                <a:tc>
                  <a:txBody>
                    <a:bodyPr/>
                    <a:lstStyle/>
                    <a:p>
                      <a:pPr marL="0" marR="0" algn="ctr" fontAlgn="t">
                        <a:spcBef>
                          <a:spcPts val="0"/>
                        </a:spcBef>
                        <a:spcAft>
                          <a:spcPts val="0"/>
                        </a:spcAft>
                      </a:pPr>
                      <a:r>
                        <a:rPr lang="en-US" sz="1600" baseline="0" dirty="0">
                          <a:effectLst/>
                          <a:latin typeface="+mn-lt"/>
                        </a:rPr>
                        <a:t>5.2</a:t>
                      </a:r>
                    </a:p>
                  </a:txBody>
                  <a:tcPr marL="50800" marR="50800" marT="50800" marB="50800"/>
                </a:tc>
                <a:tc>
                  <a:txBody>
                    <a:bodyPr/>
                    <a:lstStyle/>
                    <a:p>
                      <a:pPr marL="0" marR="0" algn="ctr" fontAlgn="t">
                        <a:spcBef>
                          <a:spcPts val="0"/>
                        </a:spcBef>
                        <a:spcAft>
                          <a:spcPts val="0"/>
                        </a:spcAft>
                      </a:pPr>
                      <a:r>
                        <a:rPr lang="en-US" sz="1600" baseline="0" dirty="0">
                          <a:effectLst/>
                          <a:latin typeface="+mn-lt"/>
                        </a:rPr>
                        <a:t>3.2</a:t>
                      </a:r>
                    </a:p>
                  </a:txBody>
                  <a:tcPr marL="50800" marR="50800" marT="50800" marB="50800"/>
                </a:tc>
                <a:extLst>
                  <a:ext uri="{0D108BD9-81ED-4DB2-BD59-A6C34878D82A}">
                    <a16:rowId xmlns:a16="http://schemas.microsoft.com/office/drawing/2014/main" val="10009"/>
                  </a:ext>
                </a:extLst>
              </a:tr>
            </a:tbl>
          </a:graphicData>
        </a:graphic>
      </p:graphicFrame>
      <p:sp>
        <p:nvSpPr>
          <p:cNvPr id="5" name="Text Placeholder 3"/>
          <p:cNvSpPr>
            <a:spLocks noGrp="1"/>
          </p:cNvSpPr>
          <p:nvPr>
            <p:ph type="body" idx="1"/>
          </p:nvPr>
        </p:nvSpPr>
        <p:spPr>
          <a:xfrm>
            <a:off x="457200" y="5703069"/>
            <a:ext cx="8229600" cy="638095"/>
          </a:xfrm>
        </p:spPr>
        <p:txBody>
          <a:bodyPr anchor="b"/>
          <a:lstStyle/>
          <a:p>
            <a:pPr marL="0" indent="0">
              <a:spcBef>
                <a:spcPct val="0"/>
              </a:spcBef>
              <a:buFontTx/>
              <a:buNone/>
            </a:pPr>
            <a:r>
              <a:rPr lang="en-US" altLang="en-US" sz="1600" b="1" dirty="0"/>
              <a:t>Note</a:t>
            </a:r>
            <a:r>
              <a:rPr lang="en-US" altLang="en-US" sz="1600" i="1" dirty="0"/>
              <a:t>: </a:t>
            </a:r>
            <a:r>
              <a:rPr lang="en-US" altLang="en-US" sz="1600" dirty="0"/>
              <a:t>Exhibit shows the average, most favored nation-applied tariff. </a:t>
            </a:r>
            <a:r>
              <a:rPr lang="en-US" altLang="en-US" sz="1600" b="1" dirty="0"/>
              <a:t>Source</a:t>
            </a:r>
            <a:r>
              <a:rPr lang="en-US" altLang="en-US" sz="1600" i="1" dirty="0"/>
              <a:t>: </a:t>
            </a:r>
            <a:r>
              <a:rPr lang="en-US" altLang="en-US" sz="1600" dirty="0"/>
              <a:t>Based on </a:t>
            </a:r>
            <a:r>
              <a:rPr lang="en-US" altLang="en-US" sz="1600" b="1" dirty="0"/>
              <a:t>World Tariff Profiles 2017</a:t>
            </a:r>
            <a:r>
              <a:rPr lang="en-US" altLang="en-US" sz="1600" dirty="0"/>
              <a:t>, World Trade Organization, </a:t>
            </a:r>
            <a:r>
              <a:rPr lang="en-US" altLang="en-US" sz="1600" dirty="0">
                <a:hlinkClick r:id="rId5" tooltip="www.wto.org."/>
              </a:rPr>
              <a:t>www.wto.org.</a:t>
            </a:r>
            <a:endParaRPr lang="en-US" sz="16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2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chor="b"/>
          <a:lstStyle/>
          <a:p>
            <a:r>
              <a:rPr lang="en-US" altLang="en-US" dirty="0"/>
              <a:t>Decline in Average Tariff Rates</a:t>
            </a:r>
          </a:p>
        </p:txBody>
      </p:sp>
      <p:sp>
        <p:nvSpPr>
          <p:cNvPr id="4" name="Text Placeholder 3">
            <a:extLst>
              <a:ext uri="{FF2B5EF4-FFF2-40B4-BE49-F238E27FC236}">
                <a16:creationId xmlns:a16="http://schemas.microsoft.com/office/drawing/2014/main" id="{E2347F99-28E4-4E0B-8791-CDEAE31FE9FE}"/>
              </a:ext>
            </a:extLst>
          </p:cNvPr>
          <p:cNvSpPr>
            <a:spLocks noGrp="1"/>
          </p:cNvSpPr>
          <p:nvPr>
            <p:ph type="body" idx="1"/>
          </p:nvPr>
        </p:nvSpPr>
        <p:spPr>
          <a:xfrm>
            <a:off x="457200" y="5703069"/>
            <a:ext cx="8229600" cy="638095"/>
          </a:xfrm>
        </p:spPr>
        <p:txBody>
          <a:bodyPr anchor="b"/>
          <a:lstStyle/>
          <a:p>
            <a:pPr>
              <a:spcBef>
                <a:spcPct val="0"/>
              </a:spcBef>
            </a:pPr>
            <a:r>
              <a:rPr lang="en-US" sz="1600" dirty="0"/>
              <a:t>Source: Based on the World Bank, http://data.worldbank.org</a:t>
            </a:r>
          </a:p>
        </p:txBody>
      </p:sp>
      <p:pic>
        <p:nvPicPr>
          <p:cNvPr id="2" name="Picture 1">
            <a:extLst>
              <a:ext uri="{FF2B5EF4-FFF2-40B4-BE49-F238E27FC236}">
                <a16:creationId xmlns:a16="http://schemas.microsoft.com/office/drawing/2014/main" id="{1E5468A7-62C1-4E15-B0EB-DFD1CAA71CC2}"/>
              </a:ext>
            </a:extLst>
          </p:cNvPr>
          <p:cNvPicPr>
            <a:picLocks noChangeAspect="1"/>
          </p:cNvPicPr>
          <p:nvPr/>
        </p:nvPicPr>
        <p:blipFill>
          <a:blip r:embed="rId5"/>
          <a:stretch>
            <a:fillRect/>
          </a:stretch>
        </p:blipFill>
        <p:spPr>
          <a:xfrm>
            <a:off x="576466" y="1385223"/>
            <a:ext cx="8010939" cy="4367335"/>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altLang="en-US" dirty="0">
                <a:latin typeface="Times New Roman" pitchFamily="18" charset="0"/>
                <a:cs typeface="Times New Roman" pitchFamily="18" charset="0"/>
              </a:rPr>
              <a:t>Number of State-Owned Multinational Enterprises, by Country</a:t>
            </a:r>
            <a:endParaRPr lang="en-US" altLang="en-US" b="1" dirty="0">
              <a:latin typeface="Times New Roman" pitchFamily="18" charset="0"/>
              <a:cs typeface="Times New Roman" pitchFamily="18" charset="0"/>
            </a:endParaRPr>
          </a:p>
        </p:txBody>
      </p:sp>
      <p:sp>
        <p:nvSpPr>
          <p:cNvPr id="2" name="Text Placeholder 3"/>
          <p:cNvSpPr>
            <a:spLocks noGrp="1"/>
          </p:cNvSpPr>
          <p:nvPr>
            <p:ph type="body" idx="1"/>
          </p:nvPr>
        </p:nvSpPr>
        <p:spPr>
          <a:xfrm>
            <a:off x="457200" y="4880112"/>
            <a:ext cx="8229600" cy="1404903"/>
          </a:xfrm>
        </p:spPr>
        <p:txBody>
          <a:bodyPr/>
          <a:lstStyle/>
          <a:p>
            <a:pPr>
              <a:spcBef>
                <a:spcPct val="0"/>
              </a:spcBef>
            </a:pPr>
            <a:r>
              <a:rPr lang="en-US" altLang="en-US" sz="1600" dirty="0">
                <a:latin typeface="+mn-lt"/>
              </a:rPr>
              <a:t>Source: UNCTAD, World Investment Report (New York: United Nations, 2017), www.unctad.org.</a:t>
            </a:r>
          </a:p>
        </p:txBody>
      </p:sp>
      <p:graphicFrame>
        <p:nvGraphicFramePr>
          <p:cNvPr id="3" name="Object 2">
            <a:extLst>
              <a:ext uri="{FF2B5EF4-FFF2-40B4-BE49-F238E27FC236}">
                <a16:creationId xmlns:a16="http://schemas.microsoft.com/office/drawing/2014/main" id="{2C9E908D-9CE9-421B-909E-BFF4D5394E13}"/>
              </a:ext>
            </a:extLst>
          </p:cNvPr>
          <p:cNvGraphicFramePr>
            <a:graphicFrameLocks noChangeAspect="1"/>
          </p:cNvGraphicFramePr>
          <p:nvPr>
            <p:extLst>
              <p:ext uri="{D42A27DB-BD31-4B8C-83A1-F6EECF244321}">
                <p14:modId xmlns:p14="http://schemas.microsoft.com/office/powerpoint/2010/main" val="339179745"/>
              </p:ext>
            </p:extLst>
          </p:nvPr>
        </p:nvGraphicFramePr>
        <p:xfrm>
          <a:off x="1114425" y="1767230"/>
          <a:ext cx="6915150" cy="3721100"/>
        </p:xfrm>
        <a:graphic>
          <a:graphicData uri="http://schemas.openxmlformats.org/presentationml/2006/ole">
            <mc:AlternateContent xmlns:mc="http://schemas.openxmlformats.org/markup-compatibility/2006">
              <mc:Choice xmlns:v="urn:schemas-microsoft-com:vml" Requires="v">
                <p:oleObj spid="_x0000_s1038" name="Bitmap Image" r:id="rId6" imgW="6915240" imgH="3720960" progId="Paint.Picture">
                  <p:embed/>
                </p:oleObj>
              </mc:Choice>
              <mc:Fallback>
                <p:oleObj name="Bitmap Image" r:id="rId6" imgW="6915240" imgH="3720960" progId="Paint.Picture">
                  <p:embed/>
                  <p:pic>
                    <p:nvPicPr>
                      <p:cNvPr id="0" name=""/>
                      <p:cNvPicPr/>
                      <p:nvPr/>
                    </p:nvPicPr>
                    <p:blipFill>
                      <a:blip r:embed="rId7"/>
                      <a:stretch>
                        <a:fillRect/>
                      </a:stretch>
                    </p:blipFill>
                    <p:spPr>
                      <a:xfrm>
                        <a:off x="1114425" y="1767230"/>
                        <a:ext cx="6915150" cy="3721100"/>
                      </a:xfrm>
                      <a:prstGeom prst="rect">
                        <a:avLst/>
                      </a:prstGeom>
                    </p:spPr>
                  </p:pic>
                </p:oleObj>
              </mc:Fallback>
            </mc:AlternateContent>
          </a:graphicData>
        </a:graphic>
      </p:graphicFrame>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dirty="0"/>
              <a:t>Learning Objectives </a:t>
            </a:r>
          </a:p>
        </p:txBody>
      </p:sp>
      <p:sp>
        <p:nvSpPr>
          <p:cNvPr id="15363" name="Content Placeholder 2"/>
          <p:cNvSpPr>
            <a:spLocks noGrp="1"/>
          </p:cNvSpPr>
          <p:nvPr>
            <p:ph type="body" idx="1"/>
          </p:nvPr>
        </p:nvSpPr>
        <p:spPr/>
        <p:txBody>
          <a:bodyPr/>
          <a:lstStyle/>
          <a:p>
            <a:pPr marL="0" indent="0">
              <a:buNone/>
            </a:pPr>
            <a:r>
              <a:rPr lang="en-US" altLang="en-US" sz="2100" b="1" dirty="0">
                <a:solidFill>
                  <a:schemeClr val="tx2"/>
                </a:solidFill>
              </a:rPr>
              <a:t>7.1</a:t>
            </a:r>
            <a:r>
              <a:rPr lang="en-US" altLang="en-US" sz="2100" dirty="0"/>
              <a:t> Understand the nature of government intervention.</a:t>
            </a:r>
          </a:p>
          <a:p>
            <a:pPr marL="0" indent="0">
              <a:buNone/>
            </a:pPr>
            <a:r>
              <a:rPr lang="en-US" altLang="en-US" sz="2100" b="1" dirty="0">
                <a:solidFill>
                  <a:schemeClr val="tx2"/>
                </a:solidFill>
              </a:rPr>
              <a:t>7.2</a:t>
            </a:r>
            <a:r>
              <a:rPr lang="en-US" altLang="en-US" sz="2100" dirty="0"/>
              <a:t> Know the instruments of government intervention.</a:t>
            </a:r>
          </a:p>
          <a:p>
            <a:pPr marL="0" indent="0">
              <a:buNone/>
            </a:pPr>
            <a:r>
              <a:rPr lang="en-US" altLang="en-US" sz="2100" b="1" dirty="0">
                <a:solidFill>
                  <a:schemeClr val="tx2"/>
                </a:solidFill>
              </a:rPr>
              <a:t>7.3</a:t>
            </a:r>
            <a:r>
              <a:rPr lang="en-US" altLang="en-US" sz="2100" dirty="0"/>
              <a:t> Explain the evolution and consequences of government trade </a:t>
            </a:r>
            <a:br>
              <a:rPr lang="en-US" altLang="en-US" sz="2100" dirty="0"/>
            </a:br>
            <a:r>
              <a:rPr lang="en-US" altLang="en-US" sz="2100" dirty="0"/>
              <a:t>     intervention. </a:t>
            </a:r>
          </a:p>
          <a:p>
            <a:pPr marL="0" indent="0">
              <a:buNone/>
            </a:pPr>
            <a:r>
              <a:rPr lang="en-US" altLang="en-US" sz="2100" b="1" dirty="0">
                <a:solidFill>
                  <a:schemeClr val="tx2"/>
                </a:solidFill>
              </a:rPr>
              <a:t>7.4</a:t>
            </a:r>
            <a:r>
              <a:rPr lang="en-US" altLang="en-US" sz="2100" dirty="0"/>
              <a:t> Describe how firms can respond to government trade </a:t>
            </a:r>
            <a:br>
              <a:rPr lang="en-US" altLang="en-US" sz="2100" dirty="0"/>
            </a:br>
            <a:r>
              <a:rPr lang="en-US" altLang="en-US" sz="2100" dirty="0"/>
              <a:t>      intervention. </a:t>
            </a:r>
          </a:p>
          <a:p>
            <a:pPr marL="0" indent="0">
              <a:buNone/>
            </a:pPr>
            <a:r>
              <a:rPr lang="en-US" altLang="en-US" sz="2100" b="1" dirty="0">
                <a:solidFill>
                  <a:schemeClr val="tx2"/>
                </a:solidFill>
              </a:rPr>
              <a:t>7.5</a:t>
            </a:r>
            <a:r>
              <a:rPr lang="en-US" altLang="en-US" sz="2100" dirty="0"/>
              <a:t> Understand regional integration and economic blocs.</a:t>
            </a:r>
          </a:p>
          <a:p>
            <a:pPr marL="0" indent="0">
              <a:buNone/>
            </a:pPr>
            <a:r>
              <a:rPr lang="en-US" altLang="en-US" sz="2100" b="1" dirty="0">
                <a:solidFill>
                  <a:schemeClr val="tx2"/>
                </a:solidFill>
              </a:rPr>
              <a:t>7.6</a:t>
            </a:r>
            <a:r>
              <a:rPr lang="en-US" altLang="en-US" sz="2100" dirty="0"/>
              <a:t> Identify the leading economic blocs.</a:t>
            </a:r>
          </a:p>
          <a:p>
            <a:pPr marL="0" indent="0">
              <a:buNone/>
            </a:pPr>
            <a:r>
              <a:rPr lang="en-US" altLang="en-US" sz="2100" b="1" dirty="0">
                <a:solidFill>
                  <a:schemeClr val="tx2"/>
                </a:solidFill>
              </a:rPr>
              <a:t>7.7</a:t>
            </a:r>
            <a:r>
              <a:rPr lang="en-US" altLang="en-US" sz="2100" dirty="0"/>
              <a:t> Understand and explain the advantages and implications of </a:t>
            </a:r>
            <a:br>
              <a:rPr lang="en-US" altLang="en-US" sz="2100" dirty="0"/>
            </a:br>
            <a:r>
              <a:rPr lang="en-US" altLang="en-US" sz="2100" dirty="0"/>
              <a:t>      regional integration.</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altLang="en-US" b="1" dirty="0">
                <a:latin typeface="Times New Roman" pitchFamily="18" charset="0"/>
                <a:cs typeface="Times New Roman" pitchFamily="18" charset="0"/>
              </a:rPr>
              <a:t>Relationship between Tariffs, World GDP, and the Volume of World Trade</a:t>
            </a:r>
          </a:p>
        </p:txBody>
      </p:sp>
      <p:sp>
        <p:nvSpPr>
          <p:cNvPr id="2" name="Text Placeholder 3"/>
          <p:cNvSpPr>
            <a:spLocks noGrp="1"/>
          </p:cNvSpPr>
          <p:nvPr>
            <p:ph type="body" idx="1"/>
          </p:nvPr>
        </p:nvSpPr>
        <p:spPr>
          <a:xfrm>
            <a:off x="457200" y="4929807"/>
            <a:ext cx="8229600" cy="1404903"/>
          </a:xfrm>
        </p:spPr>
        <p:txBody>
          <a:bodyPr/>
          <a:lstStyle/>
          <a:p>
            <a:pPr>
              <a:spcBef>
                <a:spcPct val="0"/>
              </a:spcBef>
            </a:pPr>
            <a:r>
              <a:rPr lang="en-US" altLang="en-US" sz="1400" b="1" dirty="0">
                <a:latin typeface="+mn-lt"/>
              </a:rPr>
              <a:t>Note: </a:t>
            </a:r>
            <a:r>
              <a:rPr lang="en-US" altLang="en-US" sz="1400" dirty="0">
                <a:latin typeface="+mn-lt"/>
              </a:rPr>
              <a:t>Tariffs given as average percent (red line), World G D P given in billions of U.S. dollars (blue column), and Volume of World Exports given in billions of U.S. dollars (purple column). Left axis measures tariffs. Right axis measures world G D P and volume of world exports. Sources: Based on International Monetary Fund World Economic Outlook Database, at www.imf.org; UNCTAD, http://unctadstat .unctad.org; World Bank, http://data.worldbank.org.</a:t>
            </a:r>
            <a:endParaRPr lang="en-US" sz="1400" dirty="0">
              <a:latin typeface="+mn-lt"/>
            </a:endParaRPr>
          </a:p>
        </p:txBody>
      </p:sp>
      <p:pic>
        <p:nvPicPr>
          <p:cNvPr id="3" name="Picture 2">
            <a:extLst>
              <a:ext uri="{FF2B5EF4-FFF2-40B4-BE49-F238E27FC236}">
                <a16:creationId xmlns:a16="http://schemas.microsoft.com/office/drawing/2014/main" id="{84FDF3EA-7132-4834-ADC5-BC9692BCEF11}"/>
              </a:ext>
            </a:extLst>
          </p:cNvPr>
          <p:cNvPicPr>
            <a:picLocks noChangeAspect="1"/>
          </p:cNvPicPr>
          <p:nvPr/>
        </p:nvPicPr>
        <p:blipFill>
          <a:blip r:embed="rId5"/>
          <a:stretch>
            <a:fillRect/>
          </a:stretch>
        </p:blipFill>
        <p:spPr>
          <a:xfrm>
            <a:off x="854764" y="1401134"/>
            <a:ext cx="7275445" cy="3737396"/>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848503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dirty="0"/>
              <a:t>Tariffs are Widespread</a:t>
            </a:r>
          </a:p>
        </p:txBody>
      </p:sp>
      <p:sp>
        <p:nvSpPr>
          <p:cNvPr id="31747" name="Content Placeholder 2"/>
          <p:cNvSpPr>
            <a:spLocks noGrp="1"/>
          </p:cNvSpPr>
          <p:nvPr>
            <p:ph type="body" idx="1"/>
          </p:nvPr>
        </p:nvSpPr>
        <p:spPr>
          <a:xfrm>
            <a:off x="327993" y="1451115"/>
            <a:ext cx="8438322" cy="4525963"/>
          </a:xfrm>
        </p:spPr>
        <p:txBody>
          <a:bodyPr/>
          <a:lstStyle/>
          <a:p>
            <a:r>
              <a:rPr lang="en-US" altLang="en-US" b="1" dirty="0"/>
              <a:t>Harmonized code</a:t>
            </a:r>
            <a:r>
              <a:rPr lang="en-US" altLang="en-US" dirty="0"/>
              <a:t> - Standardized worldwide system that determines tariff amount.</a:t>
            </a:r>
          </a:p>
          <a:p>
            <a:r>
              <a:rPr lang="en-US" altLang="en-US" dirty="0"/>
              <a:t>In developing economies, tariffs are common. </a:t>
            </a:r>
          </a:p>
          <a:p>
            <a:r>
              <a:rPr lang="en-US" altLang="en-US" dirty="0"/>
              <a:t>In advanced economies, tariffs provide significant revenue.</a:t>
            </a:r>
          </a:p>
          <a:p>
            <a:r>
              <a:rPr lang="en-US" altLang="en-US" dirty="0"/>
              <a:t>For example, the U.S. typically collects high tariffs (often 48 percent) on imports of basic, low-quality shoes, and low tariffs (just 9 percent) on luxury shoes. Low-income shoe buyers end up paying the highest tariffs.</a:t>
            </a:r>
          </a:p>
          <a:p>
            <a:r>
              <a:rPr lang="en-US" altLang="en-US" dirty="0"/>
              <a:t>The European Union applies tariffs up to 191% </a:t>
            </a:r>
            <a:br>
              <a:rPr lang="en-US" altLang="en-US" dirty="0"/>
            </a:br>
            <a:r>
              <a:rPr lang="en-US" altLang="en-US" dirty="0"/>
              <a:t>on meat, 118% on cereals, and 106% on sugar.</a:t>
            </a:r>
          </a:p>
        </p:txBody>
      </p:sp>
      <p:pic>
        <p:nvPicPr>
          <p:cNvPr id="4" name="Picture 3">
            <a:extLst>
              <a:ext uri="{FF2B5EF4-FFF2-40B4-BE49-F238E27FC236}">
                <a16:creationId xmlns:a16="http://schemas.microsoft.com/office/drawing/2014/main" id="{AFC27124-60EA-479B-9119-D8ACA0D3D7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7277" y="5715000"/>
            <a:ext cx="520427" cy="665796"/>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6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dirty="0"/>
              <a:t>Import Tariffs Have Been Declining</a:t>
            </a:r>
          </a:p>
        </p:txBody>
      </p:sp>
      <p:sp>
        <p:nvSpPr>
          <p:cNvPr id="32771" name="Content Placeholder 2"/>
          <p:cNvSpPr>
            <a:spLocks noGrp="1"/>
          </p:cNvSpPr>
          <p:nvPr>
            <p:ph type="body" idx="1"/>
          </p:nvPr>
        </p:nvSpPr>
        <p:spPr/>
        <p:txBody>
          <a:bodyPr/>
          <a:lstStyle/>
          <a:p>
            <a:r>
              <a:rPr lang="en-US" altLang="en-US" dirty="0"/>
              <a:t>Governments have reduced tariffs over time, mainly via the General Agreement on Tariffs and Trade (G</a:t>
            </a:r>
            <a:r>
              <a:rPr lang="en-US" altLang="en-US" sz="100" dirty="0"/>
              <a:t> </a:t>
            </a:r>
            <a:r>
              <a:rPr lang="en-US" altLang="en-US" dirty="0"/>
              <a:t>A</a:t>
            </a:r>
            <a:r>
              <a:rPr lang="en-US" altLang="en-US" sz="100" dirty="0"/>
              <a:t> </a:t>
            </a:r>
            <a:r>
              <a:rPr lang="en-US" altLang="en-US" dirty="0"/>
              <a:t>T</a:t>
            </a:r>
            <a:r>
              <a:rPr lang="en-US" altLang="en-US" sz="100" dirty="0"/>
              <a:t> </a:t>
            </a:r>
            <a:r>
              <a:rPr lang="en-US" altLang="en-US" dirty="0"/>
              <a:t>T), which became the World Trade Organization (W</a:t>
            </a:r>
            <a:r>
              <a:rPr lang="en-US" altLang="en-US" sz="100" dirty="0"/>
              <a:t> </a:t>
            </a:r>
            <a:r>
              <a:rPr lang="en-US" altLang="en-US" dirty="0"/>
              <a:t>T</a:t>
            </a:r>
            <a:r>
              <a:rPr lang="en-US" altLang="en-US" sz="100" dirty="0"/>
              <a:t> </a:t>
            </a:r>
            <a:r>
              <a:rPr lang="en-US" altLang="en-US" dirty="0"/>
              <a:t>O).</a:t>
            </a:r>
          </a:p>
          <a:p>
            <a:r>
              <a:rPr lang="en-US" altLang="en-US" dirty="0"/>
              <a:t>Economic integration also leads to lower tariffs, but only within economic blocs.  e.g., Under N</a:t>
            </a:r>
            <a:r>
              <a:rPr lang="en-US" altLang="en-US" sz="100" dirty="0"/>
              <a:t> </a:t>
            </a:r>
            <a:r>
              <a:rPr lang="en-US" altLang="en-US" dirty="0"/>
              <a:t>A</a:t>
            </a:r>
            <a:r>
              <a:rPr lang="en-US" altLang="en-US" sz="100" dirty="0"/>
              <a:t> </a:t>
            </a:r>
            <a:r>
              <a:rPr lang="en-US" altLang="en-US" dirty="0"/>
              <a:t>F</a:t>
            </a:r>
            <a:r>
              <a:rPr lang="en-US" altLang="en-US" sz="100" dirty="0"/>
              <a:t> </a:t>
            </a:r>
            <a:r>
              <a:rPr lang="en-US" altLang="en-US" dirty="0"/>
              <a:t>T</a:t>
            </a:r>
            <a:r>
              <a:rPr lang="en-US" altLang="en-US" sz="100" dirty="0"/>
              <a:t> </a:t>
            </a:r>
            <a:r>
              <a:rPr lang="en-US" altLang="en-US" dirty="0"/>
              <a:t>A, Mexico eliminated nearly all tariffs on imports from the U.S., but maintains tariffs with the rest of the world.</a:t>
            </a:r>
          </a:p>
          <a:p>
            <a:r>
              <a:rPr lang="en-US" altLang="en-US" dirty="0"/>
              <a:t>China reduced its tariffs since joining the W</a:t>
            </a:r>
            <a:r>
              <a:rPr lang="en-US" altLang="en-US" sz="100" dirty="0"/>
              <a:t> </a:t>
            </a:r>
            <a:r>
              <a:rPr lang="en-US" altLang="en-US" dirty="0"/>
              <a:t>T</a:t>
            </a:r>
            <a:r>
              <a:rPr lang="en-US" altLang="en-US" sz="100" dirty="0"/>
              <a:t> </a:t>
            </a:r>
            <a:r>
              <a:rPr lang="en-US" altLang="en-US" dirty="0"/>
              <a:t>O  in 2001.   </a:t>
            </a:r>
          </a:p>
          <a:p>
            <a:r>
              <a:rPr lang="en-US" altLang="en-US" dirty="0"/>
              <a:t>Firms bypass tariffs by entering countries via F</a:t>
            </a:r>
            <a:r>
              <a:rPr lang="en-US" altLang="en-US" sz="100" dirty="0"/>
              <a:t> </a:t>
            </a:r>
            <a:r>
              <a:rPr lang="en-US" altLang="en-US" dirty="0"/>
              <a:t>D</a:t>
            </a:r>
            <a:r>
              <a:rPr lang="en-US" altLang="en-US" sz="100" dirty="0"/>
              <a:t> </a:t>
            </a:r>
            <a:r>
              <a:rPr lang="en-US" altLang="en-US" dirty="0"/>
              <a:t>I.  E.g., Toyota built factories in the U.S. partly to avoid tariffs.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70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dirty="0"/>
              <a:t>Subsidies</a:t>
            </a:r>
          </a:p>
        </p:txBody>
      </p:sp>
      <p:sp>
        <p:nvSpPr>
          <p:cNvPr id="33795" name="Content Placeholder 2"/>
          <p:cNvSpPr>
            <a:spLocks noGrp="1"/>
          </p:cNvSpPr>
          <p:nvPr>
            <p:ph type="body" idx="1"/>
          </p:nvPr>
        </p:nvSpPr>
        <p:spPr/>
        <p:txBody>
          <a:bodyPr/>
          <a:lstStyle/>
          <a:p>
            <a:r>
              <a:rPr lang="en-US" altLang="en-US" sz="2100" b="1" dirty="0"/>
              <a:t>Subsidies</a:t>
            </a:r>
            <a:r>
              <a:rPr lang="en-US" altLang="en-US" sz="2100" dirty="0"/>
              <a:t> are government grants (monetary or other resources) to firm(s), intended to ensure their survival or success by facilitating production at reduced prices, or encouraging exports. </a:t>
            </a:r>
          </a:p>
          <a:p>
            <a:r>
              <a:rPr lang="en-US" altLang="en-US" sz="2100" dirty="0"/>
              <a:t>Grants include cash, tax breaks, infrastructure construction, or government contracts at inflated prices. </a:t>
            </a:r>
          </a:p>
          <a:p>
            <a:pPr marL="0" indent="0">
              <a:buNone/>
            </a:pPr>
            <a:r>
              <a:rPr lang="en-US" altLang="en-US" sz="2100" b="1" dirty="0"/>
              <a:t>Examples:</a:t>
            </a:r>
          </a:p>
          <a:p>
            <a:r>
              <a:rPr lang="en-US" altLang="en-US" sz="2100" dirty="0"/>
              <a:t>In China, Shanghai Automotive ($123b ann. sales) and numerous other M</a:t>
            </a:r>
            <a:r>
              <a:rPr lang="en-US" altLang="en-US" sz="100" dirty="0"/>
              <a:t> </a:t>
            </a:r>
            <a:r>
              <a:rPr lang="en-US" altLang="en-US" sz="2100" dirty="0"/>
              <a:t>N</a:t>
            </a:r>
            <a:r>
              <a:rPr lang="en-US" altLang="en-US" sz="100" dirty="0"/>
              <a:t> </a:t>
            </a:r>
            <a:r>
              <a:rPr lang="en-US" altLang="en-US" sz="2100" dirty="0"/>
              <a:t>Es are partly owned by the Chinese government, and receive huge financial resources.</a:t>
            </a:r>
          </a:p>
          <a:p>
            <a:r>
              <a:rPr lang="en-US" altLang="en-US" sz="2100" dirty="0"/>
              <a:t>Europe and the U.S. provide huge agricultural subsidies to farmers.  E</a:t>
            </a:r>
            <a:r>
              <a:rPr lang="en-US" altLang="en-US" sz="100" dirty="0"/>
              <a:t> </a:t>
            </a:r>
            <a:r>
              <a:rPr lang="en-US" altLang="en-US" sz="2100" dirty="0"/>
              <a:t>U subsidies represent 40% of the E</a:t>
            </a:r>
            <a:r>
              <a:rPr lang="en-US" altLang="en-US" sz="100" dirty="0"/>
              <a:t> </a:t>
            </a:r>
            <a:r>
              <a:rPr lang="en-US" altLang="en-US" sz="2100" dirty="0"/>
              <a:t>U budget.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8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dirty="0"/>
              <a:t>Economic Freedom</a:t>
            </a:r>
          </a:p>
        </p:txBody>
      </p:sp>
      <p:sp>
        <p:nvSpPr>
          <p:cNvPr id="34819" name="Content Placeholder 2"/>
          <p:cNvSpPr>
            <a:spLocks noGrp="1"/>
          </p:cNvSpPr>
          <p:nvPr>
            <p:ph type="body" idx="1"/>
          </p:nvPr>
        </p:nvSpPr>
        <p:spPr/>
        <p:txBody>
          <a:bodyPr/>
          <a:lstStyle/>
          <a:p>
            <a:r>
              <a:rPr lang="en-US" altLang="en-US" sz="2200" b="1" dirty="0"/>
              <a:t>Economic freedom </a:t>
            </a:r>
            <a:r>
              <a:rPr lang="en-US" altLang="en-US" sz="2200" dirty="0"/>
              <a:t>is the absence of government coercion so that people can work, produce, consume, and invest however they want to.</a:t>
            </a:r>
          </a:p>
          <a:p>
            <a:r>
              <a:rPr lang="en-US" altLang="en-US" sz="2200" dirty="0"/>
              <a:t>The </a:t>
            </a:r>
            <a:r>
              <a:rPr lang="en-US" altLang="en-US" sz="2200" b="1" dirty="0"/>
              <a:t>Index of Economic Freedom </a:t>
            </a:r>
            <a:r>
              <a:rPr lang="en-US" altLang="en-US" sz="2200" dirty="0"/>
              <a:t>assesses the rule of law, trade barriers, regulations, and other criteria.</a:t>
            </a:r>
          </a:p>
          <a:p>
            <a:pPr lvl="1"/>
            <a:r>
              <a:rPr lang="en-US" altLang="en-US" sz="2200" dirty="0"/>
              <a:t>Virtually all advanced economies are “free”. </a:t>
            </a:r>
          </a:p>
          <a:p>
            <a:pPr lvl="1"/>
            <a:r>
              <a:rPr lang="en-US" altLang="en-US" sz="2200" dirty="0"/>
              <a:t>Emerging markets are either “free” or “mostly free”. </a:t>
            </a:r>
          </a:p>
          <a:p>
            <a:pPr lvl="1"/>
            <a:r>
              <a:rPr lang="en-US" altLang="en-US" sz="2200" dirty="0"/>
              <a:t>Most developing economies are “mostly unfree” or “repressed”.</a:t>
            </a:r>
          </a:p>
          <a:p>
            <a:r>
              <a:rPr lang="en-US" altLang="en-US" sz="2200" dirty="0"/>
              <a:t>Economic freedom flourishes with appropriate of intervention; too much regulation harms the economy.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dirty="0"/>
              <a:t>Countries Ranked by Ease of Doing Business</a:t>
            </a:r>
          </a:p>
        </p:txBody>
      </p:sp>
      <p:sp>
        <p:nvSpPr>
          <p:cNvPr id="6" name="Text Placeholder 4"/>
          <p:cNvSpPr>
            <a:spLocks noGrp="1"/>
          </p:cNvSpPr>
          <p:nvPr>
            <p:ph type="body" idx="1"/>
          </p:nvPr>
        </p:nvSpPr>
        <p:spPr/>
        <p:txBody>
          <a:bodyPr/>
          <a:lstStyle/>
          <a:p>
            <a:r>
              <a:rPr lang="en-US" altLang="en-US" sz="1200" dirty="0">
                <a:latin typeface="+mn-lt"/>
              </a:rPr>
              <a:t>Sources: Based on Doing Business: Economy Rankings and Doing Business 2018, World Bank Group, Washington, D</a:t>
            </a:r>
            <a:r>
              <a:rPr lang="en-US" altLang="en-US" sz="100" dirty="0">
                <a:latin typeface="+mn-lt"/>
              </a:rPr>
              <a:t> </a:t>
            </a:r>
            <a:r>
              <a:rPr lang="en-US" altLang="en-US" sz="1200" dirty="0">
                <a:latin typeface="+mn-lt"/>
              </a:rPr>
              <a:t>C, </a:t>
            </a:r>
            <a:r>
              <a:rPr lang="en-US" altLang="en-US" sz="1200" dirty="0">
                <a:latin typeface="+mn-lt"/>
                <a:hlinkClick r:id="rId5" tooltip="http://www.doingbusiness.org/rankings"/>
              </a:rPr>
              <a:t>http://www.doingbusiness.org/rankings</a:t>
            </a:r>
            <a:endParaRPr lang="en-US" sz="1200" dirty="0">
              <a:latin typeface="+mn-lt"/>
            </a:endParaRPr>
          </a:p>
        </p:txBody>
      </p:sp>
      <p:pic>
        <p:nvPicPr>
          <p:cNvPr id="2" name="Picture 1">
            <a:extLst>
              <a:ext uri="{FF2B5EF4-FFF2-40B4-BE49-F238E27FC236}">
                <a16:creationId xmlns:a16="http://schemas.microsoft.com/office/drawing/2014/main" id="{CF216261-60C9-444B-BC4B-E2C0D619ED52}"/>
              </a:ext>
            </a:extLst>
          </p:cNvPr>
          <p:cNvPicPr>
            <a:picLocks noChangeAspect="1"/>
          </p:cNvPicPr>
          <p:nvPr/>
        </p:nvPicPr>
        <p:blipFill>
          <a:blip r:embed="rId6"/>
          <a:stretch>
            <a:fillRect/>
          </a:stretch>
        </p:blipFill>
        <p:spPr>
          <a:xfrm>
            <a:off x="437043" y="1401418"/>
            <a:ext cx="3756858" cy="4236968"/>
          </a:xfrm>
          <a:prstGeom prst="rect">
            <a:avLst/>
          </a:prstGeom>
        </p:spPr>
      </p:pic>
      <p:pic>
        <p:nvPicPr>
          <p:cNvPr id="3" name="Picture 2">
            <a:extLst>
              <a:ext uri="{FF2B5EF4-FFF2-40B4-BE49-F238E27FC236}">
                <a16:creationId xmlns:a16="http://schemas.microsoft.com/office/drawing/2014/main" id="{70FD800F-7839-4378-98CA-868FC98B4898}"/>
              </a:ext>
            </a:extLst>
          </p:cNvPr>
          <p:cNvPicPr>
            <a:picLocks noChangeAspect="1"/>
          </p:cNvPicPr>
          <p:nvPr/>
        </p:nvPicPr>
        <p:blipFill>
          <a:blip r:embed="rId7"/>
          <a:stretch>
            <a:fillRect/>
          </a:stretch>
        </p:blipFill>
        <p:spPr>
          <a:xfrm>
            <a:off x="4201358" y="1219614"/>
            <a:ext cx="4630457" cy="458960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dirty="0"/>
              <a:t>Evolution of Government Intervention</a:t>
            </a:r>
          </a:p>
        </p:txBody>
      </p:sp>
      <p:sp>
        <p:nvSpPr>
          <p:cNvPr id="36867" name="Content Placeholder 2"/>
          <p:cNvSpPr>
            <a:spLocks noGrp="1"/>
          </p:cNvSpPr>
          <p:nvPr>
            <p:ph type="body" idx="1"/>
          </p:nvPr>
        </p:nvSpPr>
        <p:spPr>
          <a:xfrm>
            <a:off x="457200" y="1391481"/>
            <a:ext cx="7482905" cy="4525963"/>
          </a:xfrm>
        </p:spPr>
        <p:txBody>
          <a:bodyPr/>
          <a:lstStyle/>
          <a:p>
            <a:r>
              <a:rPr lang="en-US" altLang="en-US" sz="2200" dirty="0"/>
              <a:t>Protectionist tendencies, the Great Depression, and isolationism shaped early 20th century world trade.</a:t>
            </a:r>
          </a:p>
          <a:p>
            <a:r>
              <a:rPr lang="en-US" altLang="en-US" sz="2200" dirty="0"/>
              <a:t>The Smoot-Hawley Act (1930) raised U.S. tariffs to more than 50% (compared to only 3% today).</a:t>
            </a:r>
          </a:p>
          <a:p>
            <a:r>
              <a:rPr lang="en-US" altLang="en-US" sz="2200" dirty="0"/>
              <a:t>Trade policies greatly reduced tariffs after WWII. </a:t>
            </a:r>
          </a:p>
          <a:p>
            <a:r>
              <a:rPr lang="en-US" altLang="en-US" sz="2200" dirty="0"/>
              <a:t>In 1947, 23 nations signed the General Agreement on Tariffs and Trade (G</a:t>
            </a:r>
            <a:r>
              <a:rPr lang="en-US" altLang="en-US" sz="100" dirty="0"/>
              <a:t> </a:t>
            </a:r>
            <a:r>
              <a:rPr lang="en-US" altLang="en-US" sz="2200" dirty="0"/>
              <a:t>A</a:t>
            </a:r>
            <a:r>
              <a:rPr lang="en-US" altLang="en-US" sz="100" dirty="0"/>
              <a:t> </a:t>
            </a:r>
            <a:r>
              <a:rPr lang="en-US" altLang="en-US" sz="2200" dirty="0"/>
              <a:t>T</a:t>
            </a:r>
            <a:r>
              <a:rPr lang="en-US" altLang="en-US" sz="100" dirty="0"/>
              <a:t> </a:t>
            </a:r>
            <a:r>
              <a:rPr lang="en-US" altLang="en-US" sz="2200" dirty="0"/>
              <a:t>T).  The G</a:t>
            </a:r>
            <a:r>
              <a:rPr lang="en-US" altLang="en-US" sz="100" dirty="0"/>
              <a:t> </a:t>
            </a:r>
            <a:r>
              <a:rPr lang="en-US" altLang="en-US" sz="2200" dirty="0"/>
              <a:t>A</a:t>
            </a:r>
            <a:r>
              <a:rPr lang="en-US" altLang="en-US" sz="100" dirty="0"/>
              <a:t> </a:t>
            </a:r>
            <a:r>
              <a:rPr lang="en-US" altLang="en-US" sz="2200" dirty="0"/>
              <a:t>T</a:t>
            </a:r>
            <a:r>
              <a:rPr lang="en-US" altLang="en-US" sz="100" dirty="0"/>
              <a:t> </a:t>
            </a:r>
            <a:r>
              <a:rPr lang="en-US" altLang="en-US" sz="2200" dirty="0"/>
              <a:t>T: </a:t>
            </a:r>
          </a:p>
          <a:p>
            <a:pPr lvl="1"/>
            <a:r>
              <a:rPr lang="en-US" altLang="en-US" sz="2200" dirty="0"/>
              <a:t>Reduced tariffs via continuous worldwide trade negotiations; </a:t>
            </a:r>
          </a:p>
          <a:p>
            <a:pPr lvl="1"/>
            <a:r>
              <a:rPr lang="en-US" altLang="en-US" sz="2200" dirty="0"/>
              <a:t>Created an agency to supervise world trade</a:t>
            </a:r>
          </a:p>
          <a:p>
            <a:pPr lvl="1"/>
            <a:r>
              <a:rPr lang="en-US" altLang="en-US" sz="2200" dirty="0"/>
              <a:t>Created a forum for resolving trade disputes. </a:t>
            </a:r>
          </a:p>
        </p:txBody>
      </p:sp>
      <p:pic>
        <p:nvPicPr>
          <p:cNvPr id="36868" name="Picture 3" descr="Image of the G A T T logo.&#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0944" y="4318627"/>
            <a:ext cx="1859306" cy="167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altLang="en-US" b="1" dirty="0">
                <a:latin typeface="Times New Roman" pitchFamily="18" charset="0"/>
                <a:cs typeface="Times New Roman" pitchFamily="18" charset="0"/>
              </a:rPr>
              <a:t>The GATT</a:t>
            </a:r>
          </a:p>
        </p:txBody>
      </p:sp>
      <p:sp>
        <p:nvSpPr>
          <p:cNvPr id="37891" name="Content Placeholder 2"/>
          <p:cNvSpPr>
            <a:spLocks noGrp="1"/>
          </p:cNvSpPr>
          <p:nvPr>
            <p:ph type="body" idx="1"/>
          </p:nvPr>
        </p:nvSpPr>
        <p:spPr>
          <a:xfrm>
            <a:off x="457200" y="1600200"/>
            <a:ext cx="5923722" cy="4525963"/>
          </a:xfrm>
        </p:spPr>
        <p:txBody>
          <a:bodyPr/>
          <a:lstStyle/>
          <a:p>
            <a:pPr marL="231775" indent="-231775" algn="l" eaLnBrk="1" hangingPunct="1">
              <a:buFont typeface="Arial" pitchFamily="34" charset="0"/>
              <a:buChar char="•"/>
            </a:pPr>
            <a:r>
              <a:rPr lang="en-US" altLang="en-US" sz="2000" dirty="0">
                <a:solidFill>
                  <a:schemeClr val="tx1"/>
                </a:solidFill>
              </a:rPr>
              <a:t>The GATT introduced the concept of </a:t>
            </a:r>
            <a:r>
              <a:rPr lang="en-US" altLang="en-US" sz="2000" b="1" dirty="0">
                <a:solidFill>
                  <a:schemeClr val="tx1"/>
                </a:solidFill>
              </a:rPr>
              <a:t>most favored nation </a:t>
            </a:r>
            <a:r>
              <a:rPr lang="en-US" altLang="en-US" sz="2000" dirty="0">
                <a:solidFill>
                  <a:schemeClr val="tx1"/>
                </a:solidFill>
              </a:rPr>
              <a:t>(renamed </a:t>
            </a:r>
            <a:r>
              <a:rPr lang="en-US" altLang="en-US" sz="2000" b="1" dirty="0">
                <a:solidFill>
                  <a:schemeClr val="tx1"/>
                </a:solidFill>
              </a:rPr>
              <a:t>normal trade relations</a:t>
            </a:r>
            <a:r>
              <a:rPr lang="en-US" altLang="en-US" sz="2000" dirty="0">
                <a:solidFill>
                  <a:schemeClr val="tx1"/>
                </a:solidFill>
              </a:rPr>
              <a:t>), according to which each member nation agreed to extend the tariff reductions covered in a trade agreement with one country to all other countries. A concession to one became a concession to all. </a:t>
            </a:r>
          </a:p>
          <a:p>
            <a:pPr marL="231775" indent="-231775" algn="l" eaLnBrk="1" hangingPunct="1">
              <a:buFont typeface="Arial" pitchFamily="34" charset="0"/>
              <a:buChar char="•"/>
            </a:pPr>
            <a:r>
              <a:rPr lang="en-US" altLang="en-US" sz="2000" dirty="0">
                <a:solidFill>
                  <a:schemeClr val="tx1"/>
                </a:solidFill>
              </a:rPr>
              <a:t>In 1995 the GATT was superseded by </a:t>
            </a:r>
            <a:br>
              <a:rPr lang="en-US" altLang="en-US" sz="2000" dirty="0">
                <a:solidFill>
                  <a:schemeClr val="tx1"/>
                </a:solidFill>
              </a:rPr>
            </a:br>
            <a:r>
              <a:rPr lang="en-US" altLang="en-US" sz="2000" dirty="0">
                <a:solidFill>
                  <a:schemeClr val="tx1"/>
                </a:solidFill>
              </a:rPr>
              <a:t>the </a:t>
            </a:r>
            <a:r>
              <a:rPr lang="en-US" altLang="en-US" sz="2000" b="1" dirty="0">
                <a:solidFill>
                  <a:schemeClr val="tx1"/>
                </a:solidFill>
              </a:rPr>
              <a:t>World Trade Organization</a:t>
            </a:r>
            <a:r>
              <a:rPr lang="en-US" altLang="en-US" sz="2000" dirty="0">
                <a:solidFill>
                  <a:schemeClr val="tx1"/>
                </a:solidFill>
              </a:rPr>
              <a:t> (W</a:t>
            </a:r>
            <a:r>
              <a:rPr lang="en-US" altLang="en-US" sz="100" dirty="0">
                <a:solidFill>
                  <a:schemeClr val="tx1"/>
                </a:solidFill>
              </a:rPr>
              <a:t> </a:t>
            </a:r>
            <a:r>
              <a:rPr lang="en-US" altLang="en-US" sz="2000" dirty="0">
                <a:solidFill>
                  <a:schemeClr val="tx1"/>
                </a:solidFill>
              </a:rPr>
              <a:t>T</a:t>
            </a:r>
            <a:r>
              <a:rPr lang="en-US" altLang="en-US" sz="100" dirty="0">
                <a:solidFill>
                  <a:schemeClr val="tx1"/>
                </a:solidFill>
              </a:rPr>
              <a:t> </a:t>
            </a:r>
            <a:r>
              <a:rPr lang="en-US" altLang="en-US" sz="2000" dirty="0">
                <a:solidFill>
                  <a:schemeClr val="tx1"/>
                </a:solidFill>
              </a:rPr>
              <a:t>O), </a:t>
            </a:r>
            <a:br>
              <a:rPr lang="en-US" altLang="en-US" sz="2000" dirty="0">
                <a:solidFill>
                  <a:schemeClr val="tx1"/>
                </a:solidFill>
              </a:rPr>
            </a:br>
            <a:r>
              <a:rPr lang="en-US" altLang="en-US" sz="2000" dirty="0">
                <a:solidFill>
                  <a:schemeClr val="tx1"/>
                </a:solidFill>
              </a:rPr>
              <a:t>and grew to include 150 member nations.  </a:t>
            </a:r>
          </a:p>
          <a:p>
            <a:pPr marL="231775" indent="-231775" algn="l" eaLnBrk="1" hangingPunct="1">
              <a:buFont typeface="Arial" pitchFamily="34" charset="0"/>
              <a:buChar char="•"/>
            </a:pPr>
            <a:r>
              <a:rPr lang="en-US" altLang="en-US" sz="2000" dirty="0">
                <a:solidFill>
                  <a:schemeClr val="tx1"/>
                </a:solidFill>
              </a:rPr>
              <a:t>The GATT and W</a:t>
            </a:r>
            <a:r>
              <a:rPr lang="en-US" altLang="en-US" sz="100" dirty="0">
                <a:solidFill>
                  <a:schemeClr val="tx1"/>
                </a:solidFill>
              </a:rPr>
              <a:t> </a:t>
            </a:r>
            <a:r>
              <a:rPr lang="en-US" altLang="en-US" sz="2000" dirty="0">
                <a:solidFill>
                  <a:schemeClr val="tx1"/>
                </a:solidFill>
              </a:rPr>
              <a:t>T</a:t>
            </a:r>
            <a:r>
              <a:rPr lang="en-US" altLang="en-US" sz="100" dirty="0">
                <a:solidFill>
                  <a:schemeClr val="tx1"/>
                </a:solidFill>
              </a:rPr>
              <a:t> </a:t>
            </a:r>
            <a:r>
              <a:rPr lang="en-US" altLang="en-US" sz="2000" dirty="0">
                <a:solidFill>
                  <a:schemeClr val="tx1"/>
                </a:solidFill>
              </a:rPr>
              <a:t>O presided over the </a:t>
            </a:r>
            <a:br>
              <a:rPr lang="en-US" altLang="en-US" sz="2000" dirty="0">
                <a:solidFill>
                  <a:schemeClr val="tx1"/>
                </a:solidFill>
              </a:rPr>
            </a:br>
            <a:r>
              <a:rPr lang="en-US" altLang="en-US" sz="2000" dirty="0">
                <a:solidFill>
                  <a:schemeClr val="tx1"/>
                </a:solidFill>
              </a:rPr>
              <a:t>greatest global decline in trade barriers in history. </a:t>
            </a:r>
          </a:p>
        </p:txBody>
      </p:sp>
      <p:pic>
        <p:nvPicPr>
          <p:cNvPr id="37892" name="Picture 3" descr="Image of the W T O logo.&#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6550" y="3442335"/>
            <a:ext cx="20002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5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dirty="0"/>
              <a:t>Market Liberalization in China</a:t>
            </a:r>
          </a:p>
        </p:txBody>
      </p:sp>
      <p:sp>
        <p:nvSpPr>
          <p:cNvPr id="38915" name="Content Placeholder 2"/>
          <p:cNvSpPr>
            <a:spLocks noGrp="1"/>
          </p:cNvSpPr>
          <p:nvPr>
            <p:ph type="body" idx="1"/>
          </p:nvPr>
        </p:nvSpPr>
        <p:spPr>
          <a:xfrm>
            <a:off x="457200" y="1361664"/>
            <a:ext cx="5625548" cy="4525963"/>
          </a:xfrm>
        </p:spPr>
        <p:txBody>
          <a:bodyPr/>
          <a:lstStyle/>
          <a:p>
            <a:r>
              <a:rPr lang="en-US" altLang="en-US" sz="2000" dirty="0"/>
              <a:t>In 1949, China established communism and centralized economic planning. </a:t>
            </a:r>
          </a:p>
          <a:p>
            <a:r>
              <a:rPr lang="en-US" altLang="en-US" sz="2000" dirty="0"/>
              <a:t>Agriculture and manufacturing were controlled by inefficient state-run industries. </a:t>
            </a:r>
          </a:p>
          <a:p>
            <a:r>
              <a:rPr lang="en-US" altLang="en-US" sz="2000" dirty="0"/>
              <a:t>The country was long closed to international trade.</a:t>
            </a:r>
          </a:p>
          <a:p>
            <a:r>
              <a:rPr lang="en-US" altLang="en-US" sz="2000" dirty="0"/>
              <a:t>In the 1970s, China liberalized its </a:t>
            </a:r>
            <a:br>
              <a:rPr lang="en-US" altLang="en-US" sz="2000" dirty="0"/>
            </a:br>
            <a:r>
              <a:rPr lang="en-US" altLang="en-US" sz="2000" dirty="0"/>
              <a:t>economy. </a:t>
            </a:r>
          </a:p>
          <a:p>
            <a:r>
              <a:rPr lang="en-US" altLang="en-US" sz="2000" dirty="0"/>
              <a:t>In 2001, China joined the W</a:t>
            </a:r>
            <a:r>
              <a:rPr lang="en-US" altLang="en-US" sz="100" dirty="0"/>
              <a:t> </a:t>
            </a:r>
            <a:r>
              <a:rPr lang="en-US" altLang="en-US" sz="2000" dirty="0"/>
              <a:t>T</a:t>
            </a:r>
            <a:r>
              <a:rPr lang="en-US" altLang="en-US" sz="100" dirty="0"/>
              <a:t> </a:t>
            </a:r>
            <a:r>
              <a:rPr lang="en-US" altLang="en-US" sz="2000" dirty="0"/>
              <a:t>O.</a:t>
            </a:r>
          </a:p>
          <a:p>
            <a:r>
              <a:rPr lang="en-US" altLang="en-US" sz="2000" dirty="0"/>
              <a:t>China is now a key member of </a:t>
            </a:r>
            <a:br>
              <a:rPr lang="en-US" altLang="en-US" sz="2000" dirty="0"/>
            </a:br>
            <a:r>
              <a:rPr lang="en-US" altLang="en-US" sz="2000" dirty="0"/>
              <a:t>world trading system.</a:t>
            </a:r>
          </a:p>
        </p:txBody>
      </p:sp>
      <p:pic>
        <p:nvPicPr>
          <p:cNvPr id="38918" name="Picture 3" descr="Image of the Chinese flag and map of China.&#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2748" y="3008243"/>
            <a:ext cx="2604052" cy="265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4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dirty="0"/>
              <a:t>Market Liberalization in India</a:t>
            </a:r>
          </a:p>
        </p:txBody>
      </p:sp>
      <p:sp>
        <p:nvSpPr>
          <p:cNvPr id="39939" name="Content Placeholder 2"/>
          <p:cNvSpPr>
            <a:spLocks noGrp="1"/>
          </p:cNvSpPr>
          <p:nvPr>
            <p:ph type="body" idx="1"/>
          </p:nvPr>
        </p:nvSpPr>
        <p:spPr>
          <a:xfrm>
            <a:off x="397566" y="1431237"/>
            <a:ext cx="5883965" cy="4525963"/>
          </a:xfrm>
        </p:spPr>
        <p:txBody>
          <a:bodyPr/>
          <a:lstStyle/>
          <a:p>
            <a:r>
              <a:rPr lang="en-US" altLang="en-US" sz="2200" dirty="0"/>
              <a:t>Following independence from Britain in 1947, adopted a quasi-socialist model of isolationism and government control.</a:t>
            </a:r>
          </a:p>
          <a:p>
            <a:r>
              <a:rPr lang="en-US" altLang="en-US" sz="2200" dirty="0"/>
              <a:t>High trade barriers, state intervention, a large public sector, and central planning resulted in poor economic performance.</a:t>
            </a:r>
          </a:p>
          <a:p>
            <a:r>
              <a:rPr lang="en-US" altLang="en-US" sz="2200" dirty="0"/>
              <a:t>In the 1990s, markets opened to foreign trade and investment; state enterprises were privatized.</a:t>
            </a:r>
          </a:p>
          <a:p>
            <a:r>
              <a:rPr lang="en-US" altLang="en-US" sz="2200" dirty="0"/>
              <a:t>Protectionism has declined, but high </a:t>
            </a:r>
            <a:br>
              <a:rPr lang="en-US" altLang="en-US" sz="2200" dirty="0"/>
            </a:br>
            <a:r>
              <a:rPr lang="en-US" altLang="en-US" sz="2200" dirty="0"/>
              <a:t>tariffs (averaging 20%) and F D I </a:t>
            </a:r>
            <a:br>
              <a:rPr lang="en-US" altLang="en-US" sz="2200" dirty="0"/>
            </a:br>
            <a:r>
              <a:rPr lang="en-US" altLang="en-US" sz="2200" dirty="0"/>
              <a:t>limitations remain.</a:t>
            </a:r>
          </a:p>
        </p:txBody>
      </p:sp>
      <p:pic>
        <p:nvPicPr>
          <p:cNvPr id="39942" name="Picture 3" descr="Image of the Indian flag and map of India.&#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323" y="3564834"/>
            <a:ext cx="2648477" cy="233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dirty="0"/>
              <a:t>Government Intervention </a:t>
            </a:r>
            <a:r>
              <a:rPr lang="en-US" altLang="en-US" sz="2000" b="0" dirty="0"/>
              <a:t>(1 of 2)</a:t>
            </a:r>
          </a:p>
        </p:txBody>
      </p:sp>
      <p:sp>
        <p:nvSpPr>
          <p:cNvPr id="16387" name="Content Placeholder 2"/>
          <p:cNvSpPr>
            <a:spLocks noGrp="1"/>
          </p:cNvSpPr>
          <p:nvPr>
            <p:ph type="body" idx="1"/>
          </p:nvPr>
        </p:nvSpPr>
        <p:spPr>
          <a:xfrm>
            <a:off x="457200" y="1421298"/>
            <a:ext cx="8229600" cy="4525963"/>
          </a:xfrm>
        </p:spPr>
        <p:txBody>
          <a:bodyPr/>
          <a:lstStyle/>
          <a:p>
            <a:r>
              <a:rPr lang="en-US" altLang="en-US" dirty="0"/>
              <a:t>Governments intervene in trade and investment to achieve political, social, or economic objectives. </a:t>
            </a:r>
          </a:p>
          <a:p>
            <a:r>
              <a:rPr lang="en-US" altLang="en-US" dirty="0"/>
              <a:t>Governments impose trade and investment barriers that benefit interest groups, such as domestic firms, industries, and labor unions.</a:t>
            </a:r>
          </a:p>
          <a:p>
            <a:r>
              <a:rPr lang="en-US" altLang="en-US" dirty="0"/>
              <a:t>Government intervention alters the competitive landscape, by hindering or helping the ability of firms to compete internationally.</a:t>
            </a:r>
          </a:p>
          <a:p>
            <a:r>
              <a:rPr lang="en-US" altLang="en-US" dirty="0"/>
              <a:t>Government intervention is an important dimension of </a:t>
            </a:r>
            <a:r>
              <a:rPr lang="en-US" altLang="en-US" b="1" dirty="0"/>
              <a:t>country risk</a:t>
            </a:r>
            <a:r>
              <a:rPr lang="en-US" altLang="en-US" dirty="0"/>
              <a:t>. </a:t>
            </a:r>
          </a:p>
        </p:txBody>
      </p:sp>
      <p:pic>
        <p:nvPicPr>
          <p:cNvPr id="4" name="Picture 3">
            <a:extLst>
              <a:ext uri="{FF2B5EF4-FFF2-40B4-BE49-F238E27FC236}">
                <a16:creationId xmlns:a16="http://schemas.microsoft.com/office/drawing/2014/main" id="{DD1B7BF8-651B-425F-9441-124902B86D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7277" y="5715000"/>
            <a:ext cx="520427" cy="665796"/>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r>
              <a:rPr lang="en-US" altLang="en-US" b="1" dirty="0">
                <a:latin typeface="Times New Roman" pitchFamily="18" charset="0"/>
                <a:cs typeface="Times New Roman" pitchFamily="18" charset="0"/>
              </a:rPr>
              <a:t>How Firms Can Respond to Government Intervention</a:t>
            </a:r>
          </a:p>
        </p:txBody>
      </p:sp>
      <p:sp>
        <p:nvSpPr>
          <p:cNvPr id="40963" name="Content Placeholder 2"/>
          <p:cNvSpPr>
            <a:spLocks noGrp="1"/>
          </p:cNvSpPr>
          <p:nvPr>
            <p:ph type="body" idx="1"/>
          </p:nvPr>
        </p:nvSpPr>
        <p:spPr>
          <a:xfrm>
            <a:off x="457200" y="1600200"/>
            <a:ext cx="4949687" cy="4525963"/>
          </a:xfrm>
        </p:spPr>
        <p:txBody>
          <a:bodyPr/>
          <a:lstStyle/>
          <a:p>
            <a:pPr marL="231775" indent="-231775" algn="l" eaLnBrk="1" hangingPunct="1">
              <a:buFont typeface="Arial" pitchFamily="34" charset="0"/>
              <a:buChar char="•"/>
            </a:pPr>
            <a:r>
              <a:rPr lang="en-US" altLang="en-US" sz="2000" b="1" dirty="0">
                <a:solidFill>
                  <a:schemeClr val="tx1"/>
                </a:solidFill>
              </a:rPr>
              <a:t>Research to gather knowledge and intelligence</a:t>
            </a:r>
            <a:r>
              <a:rPr lang="en-US" altLang="en-US" sz="2000" dirty="0">
                <a:solidFill>
                  <a:schemeClr val="tx1"/>
                </a:solidFill>
              </a:rPr>
              <a:t>. Understand trade and investment barriers abroad. Scan the business environment to identify the nature of government intervention. </a:t>
            </a:r>
            <a:endParaRPr lang="en-US" altLang="en-US" sz="2000" b="1" dirty="0">
              <a:solidFill>
                <a:schemeClr val="tx1"/>
              </a:solidFill>
            </a:endParaRPr>
          </a:p>
          <a:p>
            <a:pPr marL="231775" indent="-231775" algn="l" eaLnBrk="1" hangingPunct="1">
              <a:buFont typeface="Arial" pitchFamily="34" charset="0"/>
              <a:buChar char="•"/>
            </a:pPr>
            <a:r>
              <a:rPr lang="en-US" altLang="en-US" sz="2000" b="1" dirty="0">
                <a:solidFill>
                  <a:schemeClr val="tx1"/>
                </a:solidFill>
              </a:rPr>
              <a:t>Choose the most appropriate </a:t>
            </a:r>
            <a:br>
              <a:rPr lang="en-US" altLang="en-US" sz="2000" b="1" dirty="0">
                <a:solidFill>
                  <a:schemeClr val="tx1"/>
                </a:solidFill>
              </a:rPr>
            </a:br>
            <a:r>
              <a:rPr lang="en-US" altLang="en-US" sz="2000" b="1" dirty="0">
                <a:solidFill>
                  <a:schemeClr val="tx1"/>
                </a:solidFill>
              </a:rPr>
              <a:t>entry strategies</a:t>
            </a:r>
            <a:r>
              <a:rPr lang="en-US" altLang="en-US" sz="2000" dirty="0">
                <a:solidFill>
                  <a:schemeClr val="tx1"/>
                </a:solidFill>
              </a:rPr>
              <a:t>. Most firms choose exporting as their initial trategy, but if high tariffs are present, other strategies should be considered, such as licensing, or F</a:t>
            </a:r>
            <a:r>
              <a:rPr lang="en-US" altLang="en-US" sz="100" dirty="0">
                <a:solidFill>
                  <a:schemeClr val="tx1"/>
                </a:solidFill>
              </a:rPr>
              <a:t> </a:t>
            </a:r>
            <a:r>
              <a:rPr lang="en-US" altLang="en-US" sz="2000" dirty="0">
                <a:solidFill>
                  <a:schemeClr val="tx1"/>
                </a:solidFill>
              </a:rPr>
              <a:t>D</a:t>
            </a:r>
            <a:r>
              <a:rPr lang="en-US" altLang="en-US" sz="100" dirty="0">
                <a:solidFill>
                  <a:schemeClr val="tx1"/>
                </a:solidFill>
              </a:rPr>
              <a:t> </a:t>
            </a:r>
            <a:r>
              <a:rPr lang="en-US" altLang="en-US" sz="2000" dirty="0">
                <a:solidFill>
                  <a:schemeClr val="tx1"/>
                </a:solidFill>
              </a:rPr>
              <a:t>I and J</a:t>
            </a:r>
            <a:r>
              <a:rPr lang="en-US" altLang="en-US" sz="100" dirty="0">
                <a:solidFill>
                  <a:schemeClr val="tx1"/>
                </a:solidFill>
              </a:rPr>
              <a:t> </a:t>
            </a:r>
            <a:r>
              <a:rPr lang="en-US" altLang="en-US" sz="2000" dirty="0">
                <a:solidFill>
                  <a:schemeClr val="tx1"/>
                </a:solidFill>
              </a:rPr>
              <a:t>Vs that allow the firm to produce directly in the market.</a:t>
            </a:r>
          </a:p>
        </p:txBody>
      </p:sp>
      <p:pic>
        <p:nvPicPr>
          <p:cNvPr id="40964" name="Picture 3" descr="Decorative image&#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52915" y="2787243"/>
            <a:ext cx="2833885" cy="256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4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r>
              <a:rPr lang="en-US" altLang="en-US" b="1" dirty="0">
                <a:latin typeface="Times New Roman" pitchFamily="18" charset="0"/>
                <a:cs typeface="Times New Roman" pitchFamily="18" charset="0"/>
              </a:rPr>
              <a:t>How Firms Respond to Intervention </a:t>
            </a:r>
            <a:r>
              <a:rPr lang="en-US" altLang="en-US" sz="2000" b="0" dirty="0">
                <a:latin typeface="Times New Roman" pitchFamily="18" charset="0"/>
                <a:cs typeface="Times New Roman" pitchFamily="18" charset="0"/>
              </a:rPr>
              <a:t>(1 of 2)</a:t>
            </a:r>
          </a:p>
        </p:txBody>
      </p:sp>
      <p:sp>
        <p:nvSpPr>
          <p:cNvPr id="41987" name="Content Placeholder 2"/>
          <p:cNvSpPr>
            <a:spLocks noGrp="1"/>
          </p:cNvSpPr>
          <p:nvPr>
            <p:ph type="body" idx="1"/>
          </p:nvPr>
        </p:nvSpPr>
        <p:spPr/>
        <p:txBody>
          <a:bodyPr/>
          <a:lstStyle/>
          <a:p>
            <a:pPr marL="231775" indent="-231775" algn="l" eaLnBrk="1" hangingPunct="1">
              <a:buFont typeface="Arial" pitchFamily="34" charset="0"/>
              <a:buChar char="•"/>
            </a:pPr>
            <a:r>
              <a:rPr lang="en-US" altLang="en-US" b="1" dirty="0">
                <a:solidFill>
                  <a:schemeClr val="tx1"/>
                </a:solidFill>
              </a:rPr>
              <a:t>Take advantage of foreign trade zones</a:t>
            </a:r>
            <a:r>
              <a:rPr lang="en-US" altLang="en-US" dirty="0">
                <a:solidFill>
                  <a:schemeClr val="tx1"/>
                </a:solidFill>
              </a:rPr>
              <a:t>. F</a:t>
            </a:r>
            <a:r>
              <a:rPr lang="en-US" altLang="en-US" sz="100" dirty="0">
                <a:solidFill>
                  <a:schemeClr val="tx1"/>
                </a:solidFill>
              </a:rPr>
              <a:t> </a:t>
            </a:r>
            <a:r>
              <a:rPr lang="en-US" altLang="en-US" dirty="0">
                <a:solidFill>
                  <a:schemeClr val="tx1"/>
                </a:solidFill>
              </a:rPr>
              <a:t>T</a:t>
            </a:r>
            <a:r>
              <a:rPr lang="en-US" altLang="en-US" sz="100" dirty="0">
                <a:solidFill>
                  <a:schemeClr val="tx1"/>
                </a:solidFill>
              </a:rPr>
              <a:t> </a:t>
            </a:r>
            <a:r>
              <a:rPr lang="en-US" altLang="en-US" dirty="0">
                <a:solidFill>
                  <a:schemeClr val="tx1"/>
                </a:solidFill>
              </a:rPr>
              <a:t>Zs are areas where imports receive preferential tariff treatment, intended to stimulate local economic development.  e.g., A successful experiment with F</a:t>
            </a:r>
            <a:r>
              <a:rPr lang="en-US" altLang="en-US" sz="100" dirty="0">
                <a:solidFill>
                  <a:schemeClr val="tx1"/>
                </a:solidFill>
              </a:rPr>
              <a:t> </a:t>
            </a:r>
            <a:r>
              <a:rPr lang="en-US" altLang="en-US" dirty="0">
                <a:solidFill>
                  <a:schemeClr val="tx1"/>
                </a:solidFill>
              </a:rPr>
              <a:t>T</a:t>
            </a:r>
            <a:r>
              <a:rPr lang="en-US" altLang="en-US" sz="100" dirty="0">
                <a:solidFill>
                  <a:schemeClr val="tx1"/>
                </a:solidFill>
              </a:rPr>
              <a:t> </a:t>
            </a:r>
            <a:r>
              <a:rPr lang="en-US" altLang="en-US" dirty="0">
                <a:solidFill>
                  <a:schemeClr val="tx1"/>
                </a:solidFill>
              </a:rPr>
              <a:t>Zs has been the maquiladoras - export-assembly plants in northern Mexico. </a:t>
            </a:r>
          </a:p>
          <a:p>
            <a:pPr marL="231775" indent="-231775" algn="l" eaLnBrk="1" hangingPunct="1">
              <a:buFont typeface="Arial" pitchFamily="34" charset="0"/>
              <a:buChar char="•"/>
            </a:pPr>
            <a:r>
              <a:rPr lang="en-US" altLang="en-US" b="1" dirty="0">
                <a:solidFill>
                  <a:schemeClr val="tx1"/>
                </a:solidFill>
              </a:rPr>
              <a:t>Seek favorable customs classifications for exported products</a:t>
            </a:r>
            <a:r>
              <a:rPr lang="en-US" altLang="en-US" dirty="0">
                <a:solidFill>
                  <a:schemeClr val="tx1"/>
                </a:solidFill>
              </a:rPr>
              <a:t>. Reduce exposure to trade barriers by ensuring that products are classified properly. </a:t>
            </a:r>
          </a:p>
        </p:txBody>
      </p:sp>
      <p:pic>
        <p:nvPicPr>
          <p:cNvPr id="4" name="Picture 3">
            <a:extLst>
              <a:ext uri="{FF2B5EF4-FFF2-40B4-BE49-F238E27FC236}">
                <a16:creationId xmlns:a16="http://schemas.microsoft.com/office/drawing/2014/main" id="{D11B49B4-A21D-4C2B-B626-8CF0C42BF5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7277" y="5715000"/>
            <a:ext cx="520427" cy="665796"/>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r>
              <a:rPr lang="en-US" altLang="en-US" b="1" dirty="0">
                <a:latin typeface="Times New Roman" pitchFamily="18" charset="0"/>
                <a:cs typeface="Times New Roman" pitchFamily="18" charset="0"/>
              </a:rPr>
              <a:t>How Firms Respond to Intervention </a:t>
            </a:r>
            <a:r>
              <a:rPr lang="en-US" altLang="en-US" sz="2000" b="0" dirty="0">
                <a:latin typeface="Times New Roman" pitchFamily="18" charset="0"/>
                <a:cs typeface="Times New Roman" pitchFamily="18" charset="0"/>
              </a:rPr>
              <a:t>(2 of 2)</a:t>
            </a:r>
          </a:p>
        </p:txBody>
      </p:sp>
      <p:sp>
        <p:nvSpPr>
          <p:cNvPr id="43011" name="Content Placeholder 2"/>
          <p:cNvSpPr>
            <a:spLocks noGrp="1"/>
          </p:cNvSpPr>
          <p:nvPr>
            <p:ph type="body" idx="1"/>
          </p:nvPr>
        </p:nvSpPr>
        <p:spPr>
          <a:xfrm>
            <a:off x="457200" y="1600200"/>
            <a:ext cx="8020878" cy="4525963"/>
          </a:xfrm>
        </p:spPr>
        <p:txBody>
          <a:bodyPr/>
          <a:lstStyle/>
          <a:p>
            <a:pPr marL="231775" indent="-231775" algn="l" eaLnBrk="1" hangingPunct="1">
              <a:buFont typeface="Arial" pitchFamily="34" charset="0"/>
              <a:buChar char="•"/>
            </a:pPr>
            <a:r>
              <a:rPr lang="en-US" altLang="en-US" sz="2200" b="1" dirty="0">
                <a:solidFill>
                  <a:schemeClr val="tx1"/>
                </a:solidFill>
              </a:rPr>
              <a:t>Take advantage of investment incentives and other government support programs</a:t>
            </a:r>
            <a:r>
              <a:rPr lang="en-US" altLang="en-US" sz="2200" dirty="0">
                <a:solidFill>
                  <a:schemeClr val="tx1"/>
                </a:solidFill>
              </a:rPr>
              <a:t>. </a:t>
            </a:r>
          </a:p>
          <a:p>
            <a:pPr marL="0" indent="0" eaLnBrk="1" hangingPunct="1">
              <a:buNone/>
              <a:defRPr/>
            </a:pPr>
            <a:r>
              <a:rPr lang="en-US" sz="2200" b="1" dirty="0">
                <a:cs typeface="Arial" charset="0"/>
              </a:rPr>
              <a:t>Examples:</a:t>
            </a:r>
          </a:p>
          <a:p>
            <a:pPr marL="712470" lvl="1" indent="-225425">
              <a:buFont typeface="Arial" pitchFamily="34" charset="0"/>
              <a:buChar char="•"/>
              <a:defRPr/>
            </a:pPr>
            <a:r>
              <a:rPr lang="en-US" sz="2200" dirty="0">
                <a:cs typeface="Arial" charset="0"/>
              </a:rPr>
              <a:t>The government of Hong Kong put up much of the cash to build the Hong Kong Disney Park. </a:t>
            </a:r>
          </a:p>
          <a:p>
            <a:pPr marL="712470" lvl="1" indent="-225425">
              <a:buFont typeface="Arial" pitchFamily="34" charset="0"/>
              <a:buChar char="•"/>
              <a:defRPr/>
            </a:pPr>
            <a:r>
              <a:rPr lang="en-US" sz="2200" dirty="0">
                <a:cs typeface="Arial" charset="0"/>
              </a:rPr>
              <a:t>Mercedes-Benz received several hundred million dollars in subsidies to build a plant in the U.S. state of Alabama.</a:t>
            </a:r>
          </a:p>
          <a:p>
            <a:pPr marL="225425" indent="-225425">
              <a:buFont typeface="Arial" pitchFamily="34" charset="0"/>
              <a:buChar char="•"/>
              <a:defRPr/>
            </a:pPr>
            <a:r>
              <a:rPr lang="en-US" altLang="en-US" sz="2200" b="1" dirty="0">
                <a:solidFill>
                  <a:schemeClr val="tx1"/>
                </a:solidFill>
              </a:rPr>
              <a:t>Lobby for freer trade and investment</a:t>
            </a:r>
            <a:r>
              <a:rPr lang="en-US" altLang="en-US" sz="2200" dirty="0">
                <a:solidFill>
                  <a:schemeClr val="tx1"/>
                </a:solidFill>
              </a:rPr>
              <a:t>. Increasingly, nations are liberalizing markets in order to create jobs and increase tax revenues.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itle 1"/>
          <p:cNvSpPr>
            <a:spLocks noGrp="1"/>
          </p:cNvSpPr>
          <p:nvPr>
            <p:ph type="title"/>
          </p:nvPr>
        </p:nvSpPr>
        <p:spPr/>
        <p:txBody>
          <a:bodyPr/>
          <a:lstStyle/>
          <a:p>
            <a:pPr eaLnBrk="1" hangingPunct="1"/>
            <a:r>
              <a:rPr lang="en-US" altLang="en-US" b="1" dirty="0">
                <a:latin typeface="Times New Roman" pitchFamily="18" charset="0"/>
                <a:cs typeface="Times New Roman" pitchFamily="18" charset="0"/>
              </a:rPr>
              <a:t>Regional Economic Integration</a:t>
            </a:r>
          </a:p>
        </p:txBody>
      </p:sp>
      <p:sp>
        <p:nvSpPr>
          <p:cNvPr id="3" name="Text Placeholder 2"/>
          <p:cNvSpPr>
            <a:spLocks noGrp="1"/>
          </p:cNvSpPr>
          <p:nvPr>
            <p:ph type="body" idx="1"/>
          </p:nvPr>
        </p:nvSpPr>
        <p:spPr/>
        <p:txBody>
          <a:bodyPr/>
          <a:lstStyle/>
          <a:p>
            <a:pPr marL="0" indent="0">
              <a:buNone/>
            </a:pPr>
            <a:r>
              <a:rPr lang="en-US" altLang="en-US" sz="2200" dirty="0"/>
              <a:t>Refers to the growing economic interdependence that results when nations within a geographic region form an alliance aimed at reducing barriers to trade and investment. </a:t>
            </a:r>
          </a:p>
          <a:p>
            <a:pPr eaLnBrk="1" hangingPunct="1">
              <a:lnSpc>
                <a:spcPct val="90000"/>
              </a:lnSpc>
            </a:pPr>
            <a:r>
              <a:rPr lang="en-US" altLang="en-US" sz="2200" dirty="0"/>
              <a:t>Over 50 percent of world trade today occurs under some form of preferential trade agreements signed by groups of countries. </a:t>
            </a:r>
          </a:p>
          <a:p>
            <a:pPr eaLnBrk="1" hangingPunct="1">
              <a:lnSpc>
                <a:spcPct val="90000"/>
              </a:lnSpc>
            </a:pPr>
            <a:r>
              <a:rPr lang="en-US" altLang="en-US" sz="2200" dirty="0"/>
              <a:t>Cooperating nations obtain: </a:t>
            </a:r>
          </a:p>
          <a:p>
            <a:pPr lvl="1" eaLnBrk="1" hangingPunct="1">
              <a:lnSpc>
                <a:spcPct val="90000"/>
              </a:lnSpc>
              <a:buFont typeface="Wingdings" pitchFamily="2" charset="2"/>
              <a:buChar char="§"/>
            </a:pPr>
            <a:r>
              <a:rPr lang="en-US" altLang="en-US" sz="2200" dirty="0"/>
              <a:t>increased product choices, productivity, living standards,</a:t>
            </a:r>
          </a:p>
          <a:p>
            <a:pPr lvl="1" eaLnBrk="1" hangingPunct="1">
              <a:lnSpc>
                <a:spcPct val="90000"/>
              </a:lnSpc>
              <a:buFont typeface="Wingdings" pitchFamily="2" charset="2"/>
              <a:buChar char="§"/>
            </a:pPr>
            <a:r>
              <a:rPr lang="en-US" altLang="en-US" sz="2200" dirty="0"/>
              <a:t>lower prices, and</a:t>
            </a:r>
          </a:p>
          <a:p>
            <a:pPr lvl="1" eaLnBrk="1" hangingPunct="1">
              <a:lnSpc>
                <a:spcPct val="90000"/>
              </a:lnSpc>
              <a:buFont typeface="Wingdings" pitchFamily="2" charset="2"/>
              <a:buChar char="§"/>
            </a:pPr>
            <a:r>
              <a:rPr lang="en-US" altLang="en-US" sz="2200" dirty="0"/>
              <a:t>more efficient resource use.</a:t>
            </a:r>
            <a:endParaRPr lang="en-US" sz="2200" dirty="0"/>
          </a:p>
        </p:txBody>
      </p:sp>
      <p:pic>
        <p:nvPicPr>
          <p:cNvPr id="4" name="Picture 3">
            <a:extLst>
              <a:ext uri="{FF2B5EF4-FFF2-40B4-BE49-F238E27FC236}">
                <a16:creationId xmlns:a16="http://schemas.microsoft.com/office/drawing/2014/main" id="{7D86C916-E77E-4DBA-81D7-6E0650758F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7277" y="5715000"/>
            <a:ext cx="520427" cy="665796"/>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altLang="en-US" b="1" dirty="0">
                <a:latin typeface="Times New Roman" pitchFamily="18" charset="0"/>
                <a:cs typeface="Times New Roman" pitchFamily="18" charset="0"/>
              </a:rPr>
              <a:t>Economic Bloc</a:t>
            </a:r>
          </a:p>
        </p:txBody>
      </p:sp>
      <p:sp>
        <p:nvSpPr>
          <p:cNvPr id="2" name="Text Placeholder 2"/>
          <p:cNvSpPr>
            <a:spLocks noGrp="1"/>
          </p:cNvSpPr>
          <p:nvPr>
            <p:ph type="body" idx="1"/>
          </p:nvPr>
        </p:nvSpPr>
        <p:spPr>
          <a:xfrm>
            <a:off x="457200" y="1600200"/>
            <a:ext cx="5118652" cy="4525963"/>
          </a:xfrm>
        </p:spPr>
        <p:txBody>
          <a:bodyPr/>
          <a:lstStyle/>
          <a:p>
            <a:pPr marL="0" indent="0">
              <a:buNone/>
            </a:pPr>
            <a:r>
              <a:rPr lang="en-US" sz="2200" dirty="0">
                <a:cs typeface="Arial" charset="0"/>
              </a:rPr>
              <a:t>A geographic area consisting of two or more countries that agree to pursue economic integration by reducing tariffs and other barriers to the cross-border flow of products, services, capital, and, in more advanced cases, labor.</a:t>
            </a:r>
          </a:p>
          <a:p>
            <a:pPr eaLnBrk="1" hangingPunct="1"/>
            <a:r>
              <a:rPr lang="en-US" altLang="en-US" sz="2200" dirty="0"/>
              <a:t>Examples: European Union, NAFTA, </a:t>
            </a:r>
            <a:br>
              <a:rPr lang="en-US" altLang="en-US" sz="2200" dirty="0"/>
            </a:br>
            <a:r>
              <a:rPr lang="en-US" altLang="en-US" sz="2200" dirty="0"/>
              <a:t>MERCOSUR, APEC, ASEAN, and </a:t>
            </a:r>
            <a:br>
              <a:rPr lang="en-US" altLang="en-US" sz="2200" dirty="0"/>
            </a:br>
            <a:r>
              <a:rPr lang="en-US" altLang="en-US" sz="2200" dirty="0"/>
              <a:t>many others.</a:t>
            </a:r>
          </a:p>
          <a:p>
            <a:pPr eaLnBrk="1" hangingPunct="1"/>
            <a:r>
              <a:rPr lang="en-US" altLang="en-US" sz="2200" dirty="0"/>
              <a:t>There are five possible </a:t>
            </a:r>
            <a:br>
              <a:rPr lang="en-US" altLang="en-US" sz="2200" dirty="0"/>
            </a:br>
            <a:r>
              <a:rPr lang="en-US" altLang="en-US" sz="2200" dirty="0"/>
              <a:t>levels of economic integration.</a:t>
            </a:r>
            <a:endParaRPr lang="en-US" sz="2200" dirty="0"/>
          </a:p>
        </p:txBody>
      </p:sp>
      <p:pic>
        <p:nvPicPr>
          <p:cNvPr id="45065" name="Picture 3" descr="An illustration shows a map of North America.&#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8273" y="2504661"/>
            <a:ext cx="3238527" cy="316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9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Times New Roman" pitchFamily="18" charset="0"/>
                <a:cs typeface="Times New Roman" pitchFamily="18" charset="0"/>
              </a:rPr>
              <a:t>Five Potential Levels of Regional Integration</a:t>
            </a:r>
            <a:endParaRPr lang="en-US" dirty="0"/>
          </a:p>
        </p:txBody>
      </p:sp>
      <p:pic>
        <p:nvPicPr>
          <p:cNvPr id="46083" name="Picture 2" descr="A diagram showing the five potential levels of regional integration among nations. Each level includes the features of the previous one. In a Free Trade area, members agree to eliminate tariffs and non tariff trade barriers with each other but maintain their own trade barriers with non member countries. Example are, N A F T A, E F T A, A S E A N, and C E R. In a Customs Union, Common external tariffs. An example is M E R C OU R. In a Common Market, Free movement of products, labor, and capital. An example is the Pre 19 92 European Economic Community. In an Economic and sometimes Monetary Union, Unified monetary and fiscal policy by a central authority. An example is the European Union, which today exhibits common trade, agricultural, and monetary policies. In a Political Union, Perfect unification of all policies by a common organization, submersion of all separate national institutions. An example is, this remains an ideal and has yet to be achieved.&#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885" y="1490869"/>
            <a:ext cx="7450039" cy="4780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9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itle 1"/>
          <p:cNvSpPr>
            <a:spLocks noGrp="1"/>
          </p:cNvSpPr>
          <p:nvPr>
            <p:ph type="title"/>
          </p:nvPr>
        </p:nvSpPr>
        <p:spPr/>
        <p:txBody>
          <a:bodyPr/>
          <a:lstStyle/>
          <a:p>
            <a:pPr eaLnBrk="1" hangingPunct="1"/>
            <a:r>
              <a:rPr lang="en-US" altLang="en-US" b="1" dirty="0">
                <a:latin typeface="Times New Roman" pitchFamily="18" charset="0"/>
                <a:cs typeface="Times New Roman" pitchFamily="18" charset="0"/>
              </a:rPr>
              <a:t>Levels of Regional Integration </a:t>
            </a:r>
            <a:r>
              <a:rPr lang="en-US" altLang="en-US" sz="2000" b="0" dirty="0">
                <a:latin typeface="Times New Roman" pitchFamily="18" charset="0"/>
                <a:cs typeface="Times New Roman" pitchFamily="18" charset="0"/>
              </a:rPr>
              <a:t>(1 of 2)</a:t>
            </a:r>
          </a:p>
        </p:txBody>
      </p:sp>
      <p:sp>
        <p:nvSpPr>
          <p:cNvPr id="47106" name="Content placeholder 2"/>
          <p:cNvSpPr>
            <a:spLocks noGrp="1"/>
          </p:cNvSpPr>
          <p:nvPr>
            <p:ph type="body" idx="1"/>
          </p:nvPr>
        </p:nvSpPr>
        <p:spPr>
          <a:xfrm>
            <a:off x="457200" y="1600200"/>
            <a:ext cx="5496339" cy="4525963"/>
          </a:xfrm>
        </p:spPr>
        <p:txBody>
          <a:bodyPr/>
          <a:lstStyle/>
          <a:p>
            <a:pPr marL="231775" indent="-231775" algn="l" eaLnBrk="1" hangingPunct="1">
              <a:buFont typeface="Arial" pitchFamily="34" charset="0"/>
              <a:buChar char="•"/>
            </a:pPr>
            <a:r>
              <a:rPr lang="en-US" altLang="en-US" sz="2000" b="1" dirty="0">
                <a:solidFill>
                  <a:schemeClr val="tx1"/>
                </a:solidFill>
              </a:rPr>
              <a:t>Free trade area</a:t>
            </a:r>
            <a:r>
              <a:rPr lang="en-US" altLang="en-US" sz="2000" dirty="0">
                <a:solidFill>
                  <a:schemeClr val="tx1"/>
                </a:solidFill>
              </a:rPr>
              <a:t>: Simplest, most common arrangement. Member countries agree to gradually eliminate formal trade barriers </a:t>
            </a:r>
            <a:r>
              <a:rPr lang="en-US" altLang="en-US" sz="2000" b="1" dirty="0">
                <a:solidFill>
                  <a:schemeClr val="tx1"/>
                </a:solidFill>
              </a:rPr>
              <a:t>within</a:t>
            </a:r>
            <a:r>
              <a:rPr lang="en-US" altLang="en-US" sz="2000" dirty="0">
                <a:solidFill>
                  <a:schemeClr val="tx1"/>
                </a:solidFill>
              </a:rPr>
              <a:t> the bloc, while each member maintains an independent international trade policy with countries </a:t>
            </a:r>
            <a:r>
              <a:rPr lang="en-US" altLang="en-US" sz="2000" b="1" dirty="0">
                <a:solidFill>
                  <a:schemeClr val="tx1"/>
                </a:solidFill>
              </a:rPr>
              <a:t>outside</a:t>
            </a:r>
            <a:r>
              <a:rPr lang="en-US" altLang="en-US" sz="2000" dirty="0">
                <a:solidFill>
                  <a:schemeClr val="tx1"/>
                </a:solidFill>
              </a:rPr>
              <a:t> the bloc. One example is N</a:t>
            </a:r>
            <a:r>
              <a:rPr lang="en-US" altLang="en-US" sz="100" dirty="0">
                <a:solidFill>
                  <a:schemeClr val="tx1"/>
                </a:solidFill>
              </a:rPr>
              <a:t> </a:t>
            </a:r>
            <a:r>
              <a:rPr lang="en-US" altLang="en-US" sz="2000" dirty="0">
                <a:solidFill>
                  <a:schemeClr val="tx1"/>
                </a:solidFill>
              </a:rPr>
              <a:t>A</a:t>
            </a:r>
            <a:r>
              <a:rPr lang="en-US" altLang="en-US" sz="100" dirty="0">
                <a:solidFill>
                  <a:schemeClr val="tx1"/>
                </a:solidFill>
              </a:rPr>
              <a:t> </a:t>
            </a:r>
            <a:r>
              <a:rPr lang="en-US" altLang="en-US" sz="2000" dirty="0">
                <a:solidFill>
                  <a:schemeClr val="tx1"/>
                </a:solidFill>
              </a:rPr>
              <a:t>F</a:t>
            </a:r>
            <a:r>
              <a:rPr lang="en-US" altLang="en-US" sz="100" dirty="0">
                <a:solidFill>
                  <a:schemeClr val="tx1"/>
                </a:solidFill>
              </a:rPr>
              <a:t> </a:t>
            </a:r>
            <a:r>
              <a:rPr lang="en-US" altLang="en-US" sz="2000" dirty="0">
                <a:solidFill>
                  <a:schemeClr val="tx1"/>
                </a:solidFill>
              </a:rPr>
              <a:t>T</a:t>
            </a:r>
            <a:r>
              <a:rPr lang="en-US" altLang="en-US" sz="100" dirty="0">
                <a:solidFill>
                  <a:schemeClr val="tx1"/>
                </a:solidFill>
              </a:rPr>
              <a:t> </a:t>
            </a:r>
            <a:r>
              <a:rPr lang="en-US" altLang="en-US" sz="2000" dirty="0">
                <a:solidFill>
                  <a:schemeClr val="tx1"/>
                </a:solidFill>
              </a:rPr>
              <a:t>A.</a:t>
            </a:r>
          </a:p>
          <a:p>
            <a:pPr marL="231775" indent="-231775" algn="l" eaLnBrk="1" hangingPunct="1">
              <a:buFont typeface="Arial" pitchFamily="34" charset="0"/>
              <a:buChar char="•"/>
            </a:pPr>
            <a:r>
              <a:rPr lang="en-US" altLang="en-US" sz="2000" b="1" dirty="0">
                <a:solidFill>
                  <a:schemeClr val="tx1"/>
                </a:solidFill>
              </a:rPr>
              <a:t>Customs union</a:t>
            </a:r>
            <a:r>
              <a:rPr lang="en-US" altLang="en-US" sz="2000" dirty="0">
                <a:solidFill>
                  <a:schemeClr val="tx1"/>
                </a:solidFill>
              </a:rPr>
              <a:t>: Similar to a free trade area except the members harmonize their trade policies toward nonmember countries, by </a:t>
            </a:r>
            <a:r>
              <a:rPr lang="en-US" altLang="en-US" sz="2000" b="1" dirty="0">
                <a:solidFill>
                  <a:schemeClr val="tx1"/>
                </a:solidFill>
              </a:rPr>
              <a:t>enacting common </a:t>
            </a:r>
            <a:r>
              <a:rPr lang="en-US" altLang="en-US" sz="2000" dirty="0">
                <a:solidFill>
                  <a:schemeClr val="tx1"/>
                </a:solidFill>
              </a:rPr>
              <a:t>tariff and nontariff barriers on imports from nonmember countries. M</a:t>
            </a:r>
            <a:r>
              <a:rPr lang="en-US" altLang="en-US" sz="100" dirty="0">
                <a:solidFill>
                  <a:schemeClr val="tx1"/>
                </a:solidFill>
              </a:rPr>
              <a:t> </a:t>
            </a:r>
            <a:r>
              <a:rPr lang="en-US" altLang="en-US" sz="2000" dirty="0">
                <a:solidFill>
                  <a:schemeClr val="tx1"/>
                </a:solidFill>
              </a:rPr>
              <a:t>E</a:t>
            </a:r>
            <a:r>
              <a:rPr lang="en-US" altLang="en-US" sz="100" dirty="0">
                <a:solidFill>
                  <a:schemeClr val="tx1"/>
                </a:solidFill>
              </a:rPr>
              <a:t> </a:t>
            </a:r>
            <a:r>
              <a:rPr lang="en-US" altLang="en-US" sz="2000" dirty="0">
                <a:solidFill>
                  <a:schemeClr val="tx1"/>
                </a:solidFill>
              </a:rPr>
              <a:t>R</a:t>
            </a:r>
            <a:r>
              <a:rPr lang="en-US" altLang="en-US" sz="100" dirty="0">
                <a:solidFill>
                  <a:schemeClr val="tx1"/>
                </a:solidFill>
              </a:rPr>
              <a:t> </a:t>
            </a:r>
            <a:r>
              <a:rPr lang="en-US" altLang="en-US" sz="2000" dirty="0">
                <a:solidFill>
                  <a:schemeClr val="tx1"/>
                </a:solidFill>
              </a:rPr>
              <a:t>C</a:t>
            </a:r>
            <a:r>
              <a:rPr lang="en-US" altLang="en-US" sz="100" dirty="0">
                <a:solidFill>
                  <a:schemeClr val="tx1"/>
                </a:solidFill>
              </a:rPr>
              <a:t> </a:t>
            </a:r>
            <a:r>
              <a:rPr lang="en-US" altLang="en-US" sz="2000" dirty="0">
                <a:solidFill>
                  <a:schemeClr val="tx1"/>
                </a:solidFill>
              </a:rPr>
              <a:t>O</a:t>
            </a:r>
            <a:r>
              <a:rPr lang="en-US" altLang="en-US" sz="100" dirty="0">
                <a:solidFill>
                  <a:schemeClr val="tx1"/>
                </a:solidFill>
              </a:rPr>
              <a:t> </a:t>
            </a:r>
            <a:r>
              <a:rPr lang="en-US" altLang="en-US" sz="2000" dirty="0">
                <a:solidFill>
                  <a:schemeClr val="tx1"/>
                </a:solidFill>
              </a:rPr>
              <a:t>S</a:t>
            </a:r>
            <a:r>
              <a:rPr lang="en-US" altLang="en-US" sz="100" dirty="0">
                <a:solidFill>
                  <a:schemeClr val="tx1"/>
                </a:solidFill>
              </a:rPr>
              <a:t> </a:t>
            </a:r>
            <a:r>
              <a:rPr lang="en-US" altLang="en-US" sz="2000" dirty="0">
                <a:solidFill>
                  <a:schemeClr val="tx1"/>
                </a:solidFill>
              </a:rPr>
              <a:t>U</a:t>
            </a:r>
            <a:r>
              <a:rPr lang="en-US" altLang="en-US" sz="100" dirty="0">
                <a:solidFill>
                  <a:schemeClr val="tx1"/>
                </a:solidFill>
              </a:rPr>
              <a:t> </a:t>
            </a:r>
            <a:r>
              <a:rPr lang="en-US" altLang="en-US" sz="2000" dirty="0">
                <a:solidFill>
                  <a:schemeClr val="tx1"/>
                </a:solidFill>
              </a:rPr>
              <a:t>R is an example.</a:t>
            </a:r>
          </a:p>
        </p:txBody>
      </p:sp>
      <p:pic>
        <p:nvPicPr>
          <p:cNvPr id="47112" name="Picture 3" descr="An illustration shows a map of South Americ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8626" y="1908313"/>
            <a:ext cx="2628174" cy="3453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8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altLang="en-US" dirty="0">
                <a:latin typeface="Times New Roman" pitchFamily="18" charset="0"/>
                <a:cs typeface="Times New Roman" pitchFamily="18" charset="0"/>
              </a:rPr>
              <a:t>Levels of Regional Integration </a:t>
            </a:r>
            <a:r>
              <a:rPr lang="en-US" altLang="en-US" sz="2000" b="0" dirty="0">
                <a:latin typeface="Times New Roman" pitchFamily="18" charset="0"/>
                <a:cs typeface="Times New Roman" pitchFamily="18" charset="0"/>
              </a:rPr>
              <a:t>(2 of 2)</a:t>
            </a:r>
            <a:endParaRPr lang="en-US" altLang="en-US" b="1" dirty="0">
              <a:latin typeface="Times New Roman" pitchFamily="18" charset="0"/>
              <a:cs typeface="Times New Roman" pitchFamily="18" charset="0"/>
            </a:endParaRPr>
          </a:p>
        </p:txBody>
      </p:sp>
      <p:sp>
        <p:nvSpPr>
          <p:cNvPr id="48131" name="Content Placeholder 2"/>
          <p:cNvSpPr>
            <a:spLocks noGrp="1"/>
          </p:cNvSpPr>
          <p:nvPr>
            <p:ph type="body" idx="1"/>
          </p:nvPr>
        </p:nvSpPr>
        <p:spPr>
          <a:xfrm>
            <a:off x="457200" y="1600200"/>
            <a:ext cx="5297557" cy="4525963"/>
          </a:xfrm>
        </p:spPr>
        <p:txBody>
          <a:bodyPr/>
          <a:lstStyle/>
          <a:p>
            <a:pPr marL="231775" indent="-231775" algn="l" eaLnBrk="1" hangingPunct="1">
              <a:buFont typeface="Arial" pitchFamily="34" charset="0"/>
              <a:buChar char="•"/>
            </a:pPr>
            <a:r>
              <a:rPr lang="en-US" altLang="en-US" sz="2000" b="1" dirty="0">
                <a:solidFill>
                  <a:schemeClr val="tx1"/>
                </a:solidFill>
              </a:rPr>
              <a:t>Common market</a:t>
            </a:r>
            <a:r>
              <a:rPr lang="en-US" altLang="en-US" sz="2000" dirty="0">
                <a:solidFill>
                  <a:schemeClr val="tx1"/>
                </a:solidFill>
              </a:rPr>
              <a:t>: Like a customs union, except products, services, and </a:t>
            </a:r>
            <a:r>
              <a:rPr lang="en-US" altLang="en-US" sz="2000" b="1" i="0" dirty="0">
                <a:solidFill>
                  <a:schemeClr val="tx1"/>
                </a:solidFill>
              </a:rPr>
              <a:t>factors of production </a:t>
            </a:r>
            <a:r>
              <a:rPr lang="en-US" altLang="en-US" sz="2000" dirty="0">
                <a:solidFill>
                  <a:schemeClr val="tx1"/>
                </a:solidFill>
              </a:rPr>
              <a:t>such as capital, labor, and technology can move freely among the member countries. e.g., The E</a:t>
            </a:r>
            <a:r>
              <a:rPr lang="en-US" altLang="en-US" sz="100" dirty="0">
                <a:solidFill>
                  <a:schemeClr val="tx1"/>
                </a:solidFill>
              </a:rPr>
              <a:t> </a:t>
            </a:r>
            <a:r>
              <a:rPr lang="en-US" altLang="en-US" sz="2000" dirty="0">
                <a:solidFill>
                  <a:schemeClr val="tx1"/>
                </a:solidFill>
              </a:rPr>
              <a:t>U countries put in place many common labor and economic policies. </a:t>
            </a:r>
          </a:p>
          <a:p>
            <a:pPr marL="231775" indent="-231775" algn="l" eaLnBrk="1" hangingPunct="1">
              <a:buFont typeface="Arial" pitchFamily="34" charset="0"/>
              <a:buChar char="•"/>
            </a:pPr>
            <a:r>
              <a:rPr lang="en-US" altLang="en-US" sz="2000" b="1" dirty="0">
                <a:solidFill>
                  <a:schemeClr val="tx1"/>
                </a:solidFill>
              </a:rPr>
              <a:t>Economic union</a:t>
            </a:r>
            <a:r>
              <a:rPr lang="en-US" altLang="en-US" sz="2000" dirty="0">
                <a:solidFill>
                  <a:schemeClr val="tx1"/>
                </a:solidFill>
              </a:rPr>
              <a:t>: Like a common market, but members also aim for common fiscal and monetary policies, and standardized commercial regulations. The E</a:t>
            </a:r>
            <a:r>
              <a:rPr lang="en-US" altLang="en-US" sz="100" dirty="0">
                <a:solidFill>
                  <a:schemeClr val="tx1"/>
                </a:solidFill>
              </a:rPr>
              <a:t>  </a:t>
            </a:r>
            <a:r>
              <a:rPr lang="en-US" altLang="en-US" sz="2000" dirty="0">
                <a:solidFill>
                  <a:schemeClr val="tx1"/>
                </a:solidFill>
              </a:rPr>
              <a:t>U is moving toward an economic union by forming a monetary union with a single currency, the euro. </a:t>
            </a:r>
          </a:p>
        </p:txBody>
      </p:sp>
      <p:pic>
        <p:nvPicPr>
          <p:cNvPr id="48135" name="Picture 3" descr="An illustration shows a map of Western Europe.&#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5489" y="2435088"/>
            <a:ext cx="2858008" cy="271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nchor="b"/>
          <a:lstStyle/>
          <a:p>
            <a:r>
              <a:rPr lang="en-US" altLang="en-US" dirty="0"/>
              <a:t>The Most Active Economic Blocs</a:t>
            </a:r>
          </a:p>
        </p:txBody>
      </p:sp>
      <p:pic>
        <p:nvPicPr>
          <p:cNvPr id="49155" name="Picture 2" descr="An illustration shows a map of the Americas.&#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676" y="1324456"/>
            <a:ext cx="3737113" cy="467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3" descr="An illustration shows a map of Eurasia, Africa, Australia, New Zealand, and Indonesia.&#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1515" y="1361894"/>
            <a:ext cx="3766930" cy="465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6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n-US" altLang="en-US" b="1" dirty="0">
                <a:latin typeface="Times New Roman" pitchFamily="18" charset="0"/>
                <a:cs typeface="Times New Roman" pitchFamily="18" charset="0"/>
              </a:rPr>
              <a:t>The E</a:t>
            </a:r>
            <a:r>
              <a:rPr lang="en-US" altLang="en-US" sz="100" b="1" dirty="0">
                <a:latin typeface="Times New Roman" pitchFamily="18" charset="0"/>
                <a:cs typeface="Times New Roman" pitchFamily="18" charset="0"/>
              </a:rPr>
              <a:t> </a:t>
            </a:r>
            <a:r>
              <a:rPr lang="en-US" altLang="en-US" b="1" dirty="0">
                <a:latin typeface="Times New Roman" pitchFamily="18" charset="0"/>
                <a:cs typeface="Times New Roman" pitchFamily="18" charset="0"/>
              </a:rPr>
              <a:t>U: A Full-Fledged Economic Union</a:t>
            </a:r>
          </a:p>
        </p:txBody>
      </p:sp>
      <p:sp>
        <p:nvSpPr>
          <p:cNvPr id="5" name="Content  Placeholder 2"/>
          <p:cNvSpPr>
            <a:spLocks noGrp="1"/>
          </p:cNvSpPr>
          <p:nvPr>
            <p:ph type="body" idx="1"/>
          </p:nvPr>
        </p:nvSpPr>
        <p:spPr/>
        <p:txBody>
          <a:bodyPr/>
          <a:lstStyle/>
          <a:p>
            <a:pPr eaLnBrk="1" hangingPunct="1">
              <a:buFontTx/>
              <a:buAutoNum type="arabicPeriod"/>
            </a:pPr>
            <a:r>
              <a:rPr lang="en-US" altLang="en-US" sz="2200" b="1" dirty="0"/>
              <a:t>Market access</a:t>
            </a:r>
            <a:r>
              <a:rPr lang="en-US" altLang="en-US" sz="2200" i="1" dirty="0"/>
              <a:t>.</a:t>
            </a:r>
            <a:r>
              <a:rPr lang="en-US" altLang="en-US" sz="2200" dirty="0"/>
              <a:t> Tariffs and most nontariff barriers have been eliminated.</a:t>
            </a:r>
            <a:endParaRPr lang="en-US" altLang="en-US" sz="2200" i="1" dirty="0"/>
          </a:p>
          <a:p>
            <a:pPr eaLnBrk="1" hangingPunct="1">
              <a:buFontTx/>
              <a:buAutoNum type="arabicPeriod"/>
            </a:pPr>
            <a:r>
              <a:rPr lang="en-US" altLang="en-US" sz="2200" b="1" dirty="0"/>
              <a:t>Common market</a:t>
            </a:r>
            <a:r>
              <a:rPr lang="en-US" altLang="en-US" sz="2200" i="1" dirty="0"/>
              <a:t>.</a:t>
            </a:r>
            <a:r>
              <a:rPr lang="en-US" altLang="en-US" sz="2200" dirty="0"/>
              <a:t> Barriers to  cross-border movement of production factors-labor, capital, and technology. </a:t>
            </a:r>
          </a:p>
          <a:p>
            <a:pPr eaLnBrk="1" hangingPunct="1">
              <a:buFontTx/>
              <a:buAutoNum type="arabicPeriod"/>
            </a:pPr>
            <a:r>
              <a:rPr lang="en-US" altLang="en-US" sz="2200" b="1" dirty="0"/>
              <a:t>Trade rules</a:t>
            </a:r>
            <a:r>
              <a:rPr lang="en-US" altLang="en-US" sz="2200" dirty="0"/>
              <a:t>. Cross-national customs procedures and regulations have been eliminated, which has streamlined transportation and logistics within Europe.</a:t>
            </a:r>
            <a:endParaRPr lang="en-US" altLang="en-US" sz="2200" b="1" i="1" dirty="0"/>
          </a:p>
          <a:p>
            <a:pPr eaLnBrk="1" hangingPunct="1">
              <a:buFontTx/>
              <a:buAutoNum type="arabicPeriod"/>
            </a:pPr>
            <a:r>
              <a:rPr lang="en-US" altLang="en-US" sz="2200" b="1" dirty="0"/>
              <a:t>Standards harmonization</a:t>
            </a:r>
            <a:r>
              <a:rPr lang="en-US" altLang="en-US" sz="2200" dirty="0"/>
              <a:t>. Technical standards, regulations, and enforcements have been harmonized.  </a:t>
            </a:r>
          </a:p>
          <a:p>
            <a:pPr eaLnBrk="1" hangingPunct="1">
              <a:buFontTx/>
              <a:buAutoNum type="arabicPeriod"/>
            </a:pPr>
            <a:r>
              <a:rPr lang="en-US" altLang="en-US" sz="2200" b="1" dirty="0"/>
              <a:t>Common fiscal, monetary, taxation, and social welfare policies</a:t>
            </a:r>
            <a:r>
              <a:rPr lang="en-US" altLang="en-US" sz="2200" dirty="0"/>
              <a:t> is the ultimate goal over time.</a:t>
            </a:r>
            <a:endParaRPr lang="en-US" sz="22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dirty="0"/>
              <a:t>Government Intervention is a Component of Country Risk</a:t>
            </a:r>
          </a:p>
        </p:txBody>
      </p:sp>
      <p:pic>
        <p:nvPicPr>
          <p:cNvPr id="2" name="Picture 1">
            <a:extLst>
              <a:ext uri="{FF2B5EF4-FFF2-40B4-BE49-F238E27FC236}">
                <a16:creationId xmlns:a16="http://schemas.microsoft.com/office/drawing/2014/main" id="{37DDBD26-8C69-4D17-907A-50A1EBC2A54A}"/>
              </a:ext>
            </a:extLst>
          </p:cNvPr>
          <p:cNvPicPr>
            <a:picLocks noChangeAspect="1"/>
          </p:cNvPicPr>
          <p:nvPr/>
        </p:nvPicPr>
        <p:blipFill>
          <a:blip r:embed="rId5"/>
          <a:stretch>
            <a:fillRect/>
          </a:stretch>
        </p:blipFill>
        <p:spPr>
          <a:xfrm>
            <a:off x="894519" y="1551553"/>
            <a:ext cx="7358476" cy="4781742"/>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8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ltLang="en-US" dirty="0"/>
              <a:t>The European Union Today </a:t>
            </a:r>
            <a:r>
              <a:rPr lang="en-US" altLang="en-US" sz="2000" b="0" dirty="0"/>
              <a:t>(1 of 2)</a:t>
            </a:r>
          </a:p>
        </p:txBody>
      </p:sp>
      <p:sp>
        <p:nvSpPr>
          <p:cNvPr id="51203" name="Content Placeholder 2"/>
          <p:cNvSpPr>
            <a:spLocks noGrp="1"/>
          </p:cNvSpPr>
          <p:nvPr>
            <p:ph type="body" idx="1"/>
          </p:nvPr>
        </p:nvSpPr>
        <p:spPr>
          <a:xfrm>
            <a:off x="457200" y="1431236"/>
            <a:ext cx="5287617" cy="4694928"/>
          </a:xfrm>
        </p:spPr>
        <p:txBody>
          <a:bodyPr/>
          <a:lstStyle/>
          <a:p>
            <a:r>
              <a:rPr lang="en-US" altLang="en-US" sz="2200" dirty="0"/>
              <a:t>27 members.  Founders members are Belgium, Italy France, Germany, Luxembourg, and the Netherlands.</a:t>
            </a:r>
          </a:p>
          <a:p>
            <a:r>
              <a:rPr lang="en-US" altLang="en-US" sz="2200" dirty="0"/>
              <a:t>New members such as Poland, Hungary, Czech Republic - are low-cost manufacturing sites.</a:t>
            </a:r>
          </a:p>
          <a:p>
            <a:pPr lvl="1"/>
            <a:r>
              <a:rPr lang="en-US" altLang="en-US" sz="2200" dirty="0"/>
              <a:t>Peugeot, Citroën (France) - factories in Czech Republic</a:t>
            </a:r>
          </a:p>
          <a:p>
            <a:pPr lvl="1"/>
            <a:r>
              <a:rPr lang="en-US" altLang="en-US" sz="2200" dirty="0"/>
              <a:t>Hyundai (South Korea) - Kia plant in Slovakia</a:t>
            </a:r>
          </a:p>
          <a:p>
            <a:pPr lvl="1"/>
            <a:r>
              <a:rPr lang="en-US" altLang="en-US" sz="2200" dirty="0"/>
              <a:t>Suzuki (Japan) - factory in Hungary</a:t>
            </a:r>
          </a:p>
        </p:txBody>
      </p:sp>
      <p:pic>
        <p:nvPicPr>
          <p:cNvPr id="51204" name="Picture 3" descr="An image of an automobile.&#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817" y="3702056"/>
            <a:ext cx="2942298" cy="20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ltLang="en-US" dirty="0"/>
              <a:t>The European Union Today </a:t>
            </a:r>
            <a:r>
              <a:rPr lang="en-US" altLang="en-US" sz="2000" b="0" dirty="0"/>
              <a:t>(2 of 2)</a:t>
            </a:r>
          </a:p>
        </p:txBody>
      </p:sp>
      <p:sp>
        <p:nvSpPr>
          <p:cNvPr id="51203" name="Content Placeholder 2"/>
          <p:cNvSpPr>
            <a:spLocks noGrp="1"/>
          </p:cNvSpPr>
          <p:nvPr>
            <p:ph type="body" idx="1"/>
          </p:nvPr>
        </p:nvSpPr>
        <p:spPr>
          <a:xfrm>
            <a:off x="457200" y="1600200"/>
            <a:ext cx="7523922" cy="4525963"/>
          </a:xfrm>
        </p:spPr>
        <p:txBody>
          <a:bodyPr/>
          <a:lstStyle/>
          <a:p>
            <a:r>
              <a:rPr lang="en-US" altLang="en-US" sz="2300" dirty="0"/>
              <a:t>Most new E U entrants are in Eastern Europe - one-time satellites of the Soviet Union, most are emerging markets with fast economic growth rates.</a:t>
            </a:r>
          </a:p>
          <a:p>
            <a:r>
              <a:rPr lang="en-US" altLang="en-US" sz="2300" dirty="0"/>
              <a:t>In 2016, the United Kingdom (U.K.) voted to withdraw from the European Union. In the wake of ‘Brexit’, the U.K. may exit from the EU altogether. Or it may adopt an approach similar to Norway, which maintains free movement of goods, capital, and workers with the EU but is not an EU member and follows only selected EU regulations. </a:t>
            </a:r>
          </a:p>
          <a:p>
            <a:endParaRPr lang="en-US" altLang="en-US" sz="2300" dirty="0"/>
          </a:p>
        </p:txBody>
      </p:sp>
      <p:pic>
        <p:nvPicPr>
          <p:cNvPr id="4" name="Picture 3">
            <a:extLst>
              <a:ext uri="{FF2B5EF4-FFF2-40B4-BE49-F238E27FC236}">
                <a16:creationId xmlns:a16="http://schemas.microsoft.com/office/drawing/2014/main" id="{EF42A224-8B51-426E-9F9B-B7B20647EA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7277" y="5715000"/>
            <a:ext cx="520427" cy="665796"/>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5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dirty="0"/>
              <a:t>N</a:t>
            </a:r>
            <a:r>
              <a:rPr lang="en-US" altLang="en-US" sz="100" dirty="0"/>
              <a:t> </a:t>
            </a:r>
            <a:r>
              <a:rPr lang="en-US" altLang="en-US" dirty="0"/>
              <a:t>A</a:t>
            </a:r>
            <a:r>
              <a:rPr lang="en-US" altLang="en-US" sz="100" dirty="0"/>
              <a:t> </a:t>
            </a:r>
            <a:r>
              <a:rPr lang="en-US" altLang="en-US" dirty="0"/>
              <a:t>F</a:t>
            </a:r>
            <a:r>
              <a:rPr lang="en-US" altLang="en-US" sz="100" dirty="0"/>
              <a:t> </a:t>
            </a:r>
            <a:r>
              <a:rPr lang="en-US" altLang="en-US" dirty="0"/>
              <a:t>T</a:t>
            </a:r>
            <a:r>
              <a:rPr lang="en-US" altLang="en-US" sz="100" dirty="0"/>
              <a:t> </a:t>
            </a:r>
            <a:r>
              <a:rPr lang="en-US" altLang="en-US" dirty="0"/>
              <a:t>A (Canada, Mexico, the United States) </a:t>
            </a:r>
            <a:r>
              <a:rPr lang="en-US" altLang="en-US" sz="2000" b="0" dirty="0"/>
              <a:t>(1 of 2) </a:t>
            </a:r>
          </a:p>
        </p:txBody>
      </p:sp>
      <p:sp>
        <p:nvSpPr>
          <p:cNvPr id="52227" name="Content Placeholder 2"/>
          <p:cNvSpPr>
            <a:spLocks noGrp="1"/>
          </p:cNvSpPr>
          <p:nvPr>
            <p:ph type="body" idx="1"/>
          </p:nvPr>
        </p:nvSpPr>
        <p:spPr>
          <a:xfrm>
            <a:off x="457200" y="1620078"/>
            <a:ext cx="5675244" cy="4439410"/>
          </a:xfrm>
        </p:spPr>
        <p:txBody>
          <a:bodyPr/>
          <a:lstStyle/>
          <a:p>
            <a:r>
              <a:rPr lang="en-US" altLang="en-US" dirty="0"/>
              <a:t>The North American Free Trade Agreement (N</a:t>
            </a:r>
            <a:r>
              <a:rPr lang="en-US" altLang="en-US" sz="100" dirty="0"/>
              <a:t> </a:t>
            </a:r>
            <a:r>
              <a:rPr lang="en-US" altLang="en-US" dirty="0"/>
              <a:t>A</a:t>
            </a:r>
            <a:r>
              <a:rPr lang="en-US" altLang="en-US" sz="100" dirty="0"/>
              <a:t> </a:t>
            </a:r>
            <a:r>
              <a:rPr lang="en-US" altLang="en-US" dirty="0"/>
              <a:t>F</a:t>
            </a:r>
            <a:r>
              <a:rPr lang="en-US" altLang="en-US" sz="100" dirty="0"/>
              <a:t> </a:t>
            </a:r>
            <a:r>
              <a:rPr lang="en-US" altLang="en-US" dirty="0"/>
              <a:t>T</a:t>
            </a:r>
            <a:r>
              <a:rPr lang="en-US" altLang="en-US" sz="100" dirty="0"/>
              <a:t> </a:t>
            </a:r>
            <a:r>
              <a:rPr lang="en-US" altLang="en-US" dirty="0"/>
              <a:t>A) was passed in 1994 and established free trade among the member countries.</a:t>
            </a:r>
          </a:p>
          <a:p>
            <a:r>
              <a:rPr lang="en-US" altLang="en-US" dirty="0"/>
              <a:t>Since its inception, Canada and Mexico became the top export markets of the United States.</a:t>
            </a:r>
          </a:p>
          <a:p>
            <a:r>
              <a:rPr lang="en-US" dirty="0"/>
              <a:t>2018, a new agreement was reached to replace NAFTA, called the United States–Mexico–Canada Agreement (USMCA).</a:t>
            </a:r>
          </a:p>
          <a:p>
            <a:endParaRPr lang="en-US" altLang="en-US" dirty="0"/>
          </a:p>
        </p:txBody>
      </p:sp>
      <p:pic>
        <p:nvPicPr>
          <p:cNvPr id="52231" name="Picture 3" descr="An illustration shows a map of North America.&#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5205" y="2097157"/>
            <a:ext cx="2906021" cy="3227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dirty="0"/>
              <a:t>N</a:t>
            </a:r>
            <a:r>
              <a:rPr lang="en-US" altLang="en-US" sz="100" dirty="0"/>
              <a:t> </a:t>
            </a:r>
            <a:r>
              <a:rPr lang="en-US" altLang="en-US" dirty="0"/>
              <a:t>A</a:t>
            </a:r>
            <a:r>
              <a:rPr lang="en-US" altLang="en-US" sz="100" dirty="0"/>
              <a:t> </a:t>
            </a:r>
            <a:r>
              <a:rPr lang="en-US" altLang="en-US" dirty="0"/>
              <a:t>F</a:t>
            </a:r>
            <a:r>
              <a:rPr lang="en-US" altLang="en-US" sz="100" dirty="0"/>
              <a:t> </a:t>
            </a:r>
            <a:r>
              <a:rPr lang="en-US" altLang="en-US" dirty="0"/>
              <a:t>T</a:t>
            </a:r>
            <a:r>
              <a:rPr lang="en-US" altLang="en-US" sz="100" dirty="0"/>
              <a:t> </a:t>
            </a:r>
            <a:r>
              <a:rPr lang="en-US" altLang="en-US" dirty="0"/>
              <a:t>A (Canada, Mexico, the United States) </a:t>
            </a:r>
            <a:r>
              <a:rPr lang="en-US" altLang="en-US" sz="2000" b="0" dirty="0"/>
              <a:t>(2 of 2) </a:t>
            </a:r>
          </a:p>
        </p:txBody>
      </p:sp>
      <p:sp>
        <p:nvSpPr>
          <p:cNvPr id="52227" name="Content Placeholder 2"/>
          <p:cNvSpPr>
            <a:spLocks noGrp="1"/>
          </p:cNvSpPr>
          <p:nvPr>
            <p:ph type="body" idx="1"/>
          </p:nvPr>
        </p:nvSpPr>
        <p:spPr>
          <a:xfrm>
            <a:off x="457199" y="1600200"/>
            <a:ext cx="5794513" cy="4525963"/>
          </a:xfrm>
        </p:spPr>
        <p:txBody>
          <a:bodyPr/>
          <a:lstStyle/>
          <a:p>
            <a:pPr marL="0" indent="0">
              <a:buNone/>
            </a:pPr>
            <a:r>
              <a:rPr lang="en-US" altLang="en-US" dirty="0"/>
              <a:t>N</a:t>
            </a:r>
            <a:r>
              <a:rPr lang="en-US" altLang="en-US" sz="100" dirty="0"/>
              <a:t> </a:t>
            </a:r>
            <a:r>
              <a:rPr lang="en-US" altLang="en-US" dirty="0"/>
              <a:t>A</a:t>
            </a:r>
            <a:r>
              <a:rPr lang="en-US" altLang="en-US" sz="100" dirty="0"/>
              <a:t> </a:t>
            </a:r>
            <a:r>
              <a:rPr lang="en-US" altLang="en-US" dirty="0"/>
              <a:t>F</a:t>
            </a:r>
            <a:r>
              <a:rPr lang="en-US" altLang="en-US" sz="100" dirty="0"/>
              <a:t> </a:t>
            </a:r>
            <a:r>
              <a:rPr lang="en-US" altLang="en-US" dirty="0"/>
              <a:t>T</a:t>
            </a:r>
            <a:r>
              <a:rPr lang="en-US" altLang="en-US" sz="100" dirty="0"/>
              <a:t> </a:t>
            </a:r>
            <a:r>
              <a:rPr lang="en-US" altLang="en-US" dirty="0"/>
              <a:t>A:</a:t>
            </a:r>
          </a:p>
          <a:p>
            <a:r>
              <a:rPr lang="en-US" altLang="en-US" dirty="0"/>
              <a:t>Eliminated tariffs and most nontariff barriers for products and services.</a:t>
            </a:r>
          </a:p>
          <a:p>
            <a:r>
              <a:rPr lang="en-US" altLang="en-US" dirty="0"/>
              <a:t>Established trade and investment rules, uniform customs procedures, and intellectual property rights.</a:t>
            </a:r>
          </a:p>
          <a:p>
            <a:r>
              <a:rPr lang="en-US" altLang="en-US" dirty="0"/>
              <a:t>Provided procedures for settling trade disputes.</a:t>
            </a:r>
          </a:p>
          <a:p>
            <a:endParaRPr lang="en-US" altLang="en-US" dirty="0"/>
          </a:p>
        </p:txBody>
      </p:sp>
      <p:pic>
        <p:nvPicPr>
          <p:cNvPr id="52231" name="Picture 3" descr="An illustration shows a map of North America.&#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2381" y="2375452"/>
            <a:ext cx="2633870" cy="3324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s-ES" altLang="en-US" dirty="0"/>
              <a:t>El Mercado Comun del Sur (M</a:t>
            </a:r>
            <a:r>
              <a:rPr lang="es-ES" altLang="en-US" sz="100" dirty="0"/>
              <a:t> </a:t>
            </a:r>
            <a:r>
              <a:rPr lang="es-ES" altLang="en-US" dirty="0"/>
              <a:t>E</a:t>
            </a:r>
            <a:r>
              <a:rPr lang="es-ES" altLang="en-US" sz="100" dirty="0"/>
              <a:t> </a:t>
            </a:r>
            <a:r>
              <a:rPr lang="es-ES" altLang="en-US" dirty="0"/>
              <a:t>R</a:t>
            </a:r>
            <a:r>
              <a:rPr lang="es-ES" altLang="en-US" sz="100" dirty="0"/>
              <a:t> </a:t>
            </a:r>
            <a:r>
              <a:rPr lang="es-ES" altLang="en-US" dirty="0"/>
              <a:t>C</a:t>
            </a:r>
            <a:r>
              <a:rPr lang="es-ES" altLang="en-US" sz="100" dirty="0"/>
              <a:t> </a:t>
            </a:r>
            <a:r>
              <a:rPr lang="es-ES" altLang="en-US" dirty="0"/>
              <a:t>O</a:t>
            </a:r>
            <a:r>
              <a:rPr lang="es-ES" altLang="en-US" sz="100" dirty="0"/>
              <a:t> </a:t>
            </a:r>
            <a:r>
              <a:rPr lang="es-ES" altLang="en-US" dirty="0"/>
              <a:t>S</a:t>
            </a:r>
            <a:r>
              <a:rPr lang="es-ES" altLang="en-US" sz="100" dirty="0"/>
              <a:t> </a:t>
            </a:r>
            <a:r>
              <a:rPr lang="es-ES" altLang="en-US" dirty="0"/>
              <a:t>U</a:t>
            </a:r>
            <a:r>
              <a:rPr lang="es-ES" altLang="en-US" sz="100" dirty="0"/>
              <a:t> </a:t>
            </a:r>
            <a:r>
              <a:rPr lang="es-ES" altLang="en-US" dirty="0"/>
              <a:t>R)</a:t>
            </a:r>
            <a:endParaRPr lang="en-US" altLang="en-US" dirty="0"/>
          </a:p>
        </p:txBody>
      </p:sp>
      <p:sp>
        <p:nvSpPr>
          <p:cNvPr id="53251" name="Content Placeholder 2"/>
          <p:cNvSpPr>
            <a:spLocks noGrp="1"/>
          </p:cNvSpPr>
          <p:nvPr>
            <p:ph type="body" idx="1"/>
          </p:nvPr>
        </p:nvSpPr>
        <p:spPr>
          <a:xfrm>
            <a:off x="457200" y="1560444"/>
            <a:ext cx="6096000" cy="4525963"/>
          </a:xfrm>
        </p:spPr>
        <p:txBody>
          <a:bodyPr/>
          <a:lstStyle/>
          <a:p>
            <a:r>
              <a:rPr lang="en-US" altLang="en-US" sz="2200" dirty="0"/>
              <a:t>The leading economic bloc in South America, accounting for nearly all of the region’s GDP.</a:t>
            </a:r>
          </a:p>
          <a:p>
            <a:r>
              <a:rPr lang="en-US" altLang="en-US" sz="2200" dirty="0"/>
              <a:t>Launched in 1991, the four initial members were Argentina, Brazil, Paraguay, and Uruguay. </a:t>
            </a:r>
          </a:p>
          <a:p>
            <a:r>
              <a:rPr lang="en-US" altLang="en-US" sz="2200" dirty="0"/>
              <a:t>Established free movement of products and services, common external tariff and trade policy, and coordinated monetary and fiscal policies. </a:t>
            </a:r>
          </a:p>
          <a:p>
            <a:r>
              <a:rPr lang="en-US" altLang="en-US" sz="2200" dirty="0"/>
              <a:t>May be integrated with NAFTA and DR-CAFTA as part of a future Free Trade Area of the Americas.</a:t>
            </a:r>
          </a:p>
        </p:txBody>
      </p:sp>
      <p:pic>
        <p:nvPicPr>
          <p:cNvPr id="53256" name="Picture 3" descr="An illustration shows a map of South Americ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797" y="2610761"/>
            <a:ext cx="1905000"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5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dirty="0"/>
              <a:t>Other Economic Blocs</a:t>
            </a:r>
          </a:p>
        </p:txBody>
      </p:sp>
      <p:sp>
        <p:nvSpPr>
          <p:cNvPr id="54275" name="Content Placeholder 2"/>
          <p:cNvSpPr>
            <a:spLocks noGrp="1"/>
          </p:cNvSpPr>
          <p:nvPr>
            <p:ph type="body" idx="1"/>
          </p:nvPr>
        </p:nvSpPr>
        <p:spPr>
          <a:xfrm>
            <a:off x="457200" y="1600200"/>
            <a:ext cx="6052930" cy="4525963"/>
          </a:xfrm>
        </p:spPr>
        <p:txBody>
          <a:bodyPr/>
          <a:lstStyle/>
          <a:p>
            <a:r>
              <a:rPr lang="en-US" altLang="en-US" dirty="0"/>
              <a:t>Caribbean Community and Common Market (C</a:t>
            </a:r>
            <a:r>
              <a:rPr lang="en-US" altLang="en-US" sz="100" dirty="0"/>
              <a:t> </a:t>
            </a:r>
            <a:r>
              <a:rPr lang="en-US" altLang="en-US" dirty="0"/>
              <a:t>A</a:t>
            </a:r>
            <a:r>
              <a:rPr lang="en-US" altLang="en-US" sz="100" dirty="0"/>
              <a:t> </a:t>
            </a:r>
            <a:r>
              <a:rPr lang="en-US" altLang="en-US" dirty="0"/>
              <a:t>R</a:t>
            </a:r>
            <a:r>
              <a:rPr lang="en-US" altLang="en-US" sz="100" dirty="0"/>
              <a:t> </a:t>
            </a:r>
            <a:r>
              <a:rPr lang="en-US" altLang="en-US" dirty="0"/>
              <a:t>I</a:t>
            </a:r>
            <a:r>
              <a:rPr lang="en-US" altLang="en-US" sz="100" dirty="0"/>
              <a:t> </a:t>
            </a:r>
            <a:r>
              <a:rPr lang="en-US" altLang="en-US" dirty="0"/>
              <a:t>C</a:t>
            </a:r>
            <a:r>
              <a:rPr lang="en-US" altLang="en-US" sz="100" dirty="0"/>
              <a:t> </a:t>
            </a:r>
            <a:r>
              <a:rPr lang="en-US" altLang="en-US" dirty="0"/>
              <a:t>O</a:t>
            </a:r>
            <a:r>
              <a:rPr lang="en-US" altLang="en-US" sz="100" dirty="0"/>
              <a:t> </a:t>
            </a:r>
            <a:r>
              <a:rPr lang="en-US" altLang="en-US" dirty="0"/>
              <a:t>M).</a:t>
            </a:r>
          </a:p>
          <a:p>
            <a:r>
              <a:rPr lang="en-US" altLang="en-US" dirty="0"/>
              <a:t>Comunidad Andina de Naciones (C</a:t>
            </a:r>
            <a:r>
              <a:rPr lang="en-US" altLang="en-US" sz="100" dirty="0"/>
              <a:t> </a:t>
            </a:r>
            <a:r>
              <a:rPr lang="en-US" altLang="en-US" dirty="0"/>
              <a:t>A</a:t>
            </a:r>
            <a:r>
              <a:rPr lang="en-US" altLang="en-US" sz="100" dirty="0"/>
              <a:t> </a:t>
            </a:r>
            <a:r>
              <a:rPr lang="en-US" altLang="en-US" dirty="0"/>
              <a:t>N).</a:t>
            </a:r>
          </a:p>
          <a:p>
            <a:r>
              <a:rPr lang="en-US" altLang="en-US" dirty="0"/>
              <a:t>Association of Southeast Asian Nations (A</a:t>
            </a:r>
            <a:r>
              <a:rPr lang="en-US" altLang="en-US" sz="100" dirty="0"/>
              <a:t> </a:t>
            </a:r>
            <a:r>
              <a:rPr lang="en-US" altLang="en-US" dirty="0"/>
              <a:t>S</a:t>
            </a:r>
            <a:r>
              <a:rPr lang="en-US" altLang="en-US" sz="100" dirty="0"/>
              <a:t> </a:t>
            </a:r>
            <a:r>
              <a:rPr lang="en-US" altLang="en-US" dirty="0"/>
              <a:t>E</a:t>
            </a:r>
            <a:r>
              <a:rPr lang="en-US" altLang="en-US" sz="100" dirty="0"/>
              <a:t> </a:t>
            </a:r>
            <a:r>
              <a:rPr lang="en-US" altLang="en-US" dirty="0"/>
              <a:t>A</a:t>
            </a:r>
            <a:r>
              <a:rPr lang="en-US" altLang="en-US" sz="100" dirty="0"/>
              <a:t> </a:t>
            </a:r>
            <a:r>
              <a:rPr lang="en-US" altLang="en-US" dirty="0"/>
              <a:t>N).</a:t>
            </a:r>
          </a:p>
          <a:p>
            <a:r>
              <a:rPr lang="en-US" altLang="en-US" dirty="0"/>
              <a:t>Asia Pacific Economic Cooperation </a:t>
            </a:r>
            <a:br>
              <a:rPr lang="en-US" altLang="en-US" dirty="0"/>
            </a:br>
            <a:r>
              <a:rPr lang="en-US" altLang="en-US" dirty="0"/>
              <a:t>(A</a:t>
            </a:r>
            <a:r>
              <a:rPr lang="en-US" altLang="en-US" sz="100" dirty="0"/>
              <a:t> </a:t>
            </a:r>
            <a:r>
              <a:rPr lang="en-US" altLang="en-US" dirty="0"/>
              <a:t>P</a:t>
            </a:r>
            <a:r>
              <a:rPr lang="en-US" altLang="en-US" sz="100" dirty="0"/>
              <a:t> </a:t>
            </a:r>
            <a:r>
              <a:rPr lang="en-US" altLang="en-US" dirty="0"/>
              <a:t>E</a:t>
            </a:r>
            <a:r>
              <a:rPr lang="en-US" altLang="en-US" sz="100" dirty="0"/>
              <a:t> </a:t>
            </a:r>
            <a:r>
              <a:rPr lang="en-US" altLang="en-US" dirty="0"/>
              <a:t>C).</a:t>
            </a:r>
          </a:p>
          <a:p>
            <a:r>
              <a:rPr lang="en-US" altLang="en-US" dirty="0"/>
              <a:t>Australia and New Zealand Closer Economic Relations Agreement (C</a:t>
            </a:r>
            <a:r>
              <a:rPr lang="en-US" altLang="en-US" sz="100" dirty="0"/>
              <a:t>  </a:t>
            </a:r>
            <a:r>
              <a:rPr lang="en-US" altLang="en-US" dirty="0"/>
              <a:t>E</a:t>
            </a:r>
            <a:r>
              <a:rPr lang="en-US" altLang="en-US" sz="100" dirty="0"/>
              <a:t>  </a:t>
            </a:r>
            <a:r>
              <a:rPr lang="en-US" altLang="en-US" dirty="0"/>
              <a:t>R).</a:t>
            </a:r>
          </a:p>
        </p:txBody>
      </p:sp>
      <p:pic>
        <p:nvPicPr>
          <p:cNvPr id="54278" name="Picture 3" descr="An illustration shows a map of Mexico, Central America, Northern South America, and the Caribbean.&#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7380" y="1600191"/>
            <a:ext cx="1087754" cy="6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descr="An illustration shows a map of Colombia, Ecuador, Peru, and Bolivia.&#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9281" y="2454333"/>
            <a:ext cx="695026" cy="88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descr="An illustration shows a map of South East Asia and Indonesia.&#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5359" y="3742973"/>
            <a:ext cx="1085010" cy="1007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6" descr="An illustration shows a map of Australia and New Zealand.&#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66913" y="5194552"/>
            <a:ext cx="1252751" cy="79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dirty="0"/>
              <a:t>Why Do Nations Pursue Economic Integration? </a:t>
            </a:r>
            <a:r>
              <a:rPr lang="en-US" altLang="en-US" sz="2000" b="0" dirty="0"/>
              <a:t>(1 of 2)</a:t>
            </a:r>
          </a:p>
        </p:txBody>
      </p:sp>
      <p:sp>
        <p:nvSpPr>
          <p:cNvPr id="55299" name="Content Placeholder 2"/>
          <p:cNvSpPr>
            <a:spLocks noGrp="1"/>
          </p:cNvSpPr>
          <p:nvPr>
            <p:ph type="body" idx="1"/>
          </p:nvPr>
        </p:nvSpPr>
        <p:spPr/>
        <p:txBody>
          <a:bodyPr/>
          <a:lstStyle/>
          <a:p>
            <a:r>
              <a:rPr lang="en-US" altLang="en-US" sz="2200" b="1" dirty="0"/>
              <a:t>Expand market size  </a:t>
            </a:r>
          </a:p>
          <a:p>
            <a:pPr lvl="1"/>
            <a:r>
              <a:rPr lang="en-US" altLang="en-US" sz="2200" dirty="0"/>
              <a:t>Increases size of the marketplace for firms inside the economic bloc.  Belgium has a population of just 10 million; the E</a:t>
            </a:r>
            <a:r>
              <a:rPr lang="en-US" altLang="en-US" sz="100" dirty="0"/>
              <a:t> </a:t>
            </a:r>
            <a:r>
              <a:rPr lang="en-US" altLang="en-US" sz="2200" dirty="0"/>
              <a:t>U has a population of nearly 500m.</a:t>
            </a:r>
          </a:p>
          <a:p>
            <a:pPr lvl="1"/>
            <a:r>
              <a:rPr lang="en-US" altLang="en-US" sz="2200" dirty="0"/>
              <a:t>Buyers can access larger selection of goods.</a:t>
            </a:r>
          </a:p>
          <a:p>
            <a:r>
              <a:rPr lang="en-US" altLang="en-US" sz="2200" b="1" dirty="0"/>
              <a:t>Achieve economies of scale and productivity </a:t>
            </a:r>
          </a:p>
          <a:p>
            <a:pPr lvl="1"/>
            <a:r>
              <a:rPr lang="en-US" altLang="en-US" sz="2200" dirty="0"/>
              <a:t>Bigger market facilitates economies of scale.</a:t>
            </a:r>
          </a:p>
          <a:p>
            <a:pPr lvl="1"/>
            <a:r>
              <a:rPr lang="en-US" altLang="en-US" sz="2200" dirty="0"/>
              <a:t>Internationalization inside the bloc helps firms learn to compete outside the bloc.</a:t>
            </a:r>
          </a:p>
          <a:p>
            <a:pPr lvl="1"/>
            <a:r>
              <a:rPr lang="en-US" altLang="en-US" sz="2200" dirty="0"/>
              <a:t>Competition and efficient resource usage inside </a:t>
            </a:r>
            <a:br>
              <a:rPr lang="en-US" altLang="en-US" sz="2200" dirty="0"/>
            </a:br>
            <a:r>
              <a:rPr lang="en-US" altLang="en-US" sz="2200" dirty="0"/>
              <a:t>the bloc leads to lower prices for bloc consumers.</a:t>
            </a:r>
          </a:p>
        </p:txBody>
      </p:sp>
      <p:pic>
        <p:nvPicPr>
          <p:cNvPr id="4" name="Picture 3">
            <a:extLst>
              <a:ext uri="{FF2B5EF4-FFF2-40B4-BE49-F238E27FC236}">
                <a16:creationId xmlns:a16="http://schemas.microsoft.com/office/drawing/2014/main" id="{F4C21CF5-16C3-4A78-A583-1086BE7B92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7277" y="5715000"/>
            <a:ext cx="520427" cy="665796"/>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dirty="0"/>
              <a:t>Why Do Nations Pursue Economic Integration? </a:t>
            </a:r>
            <a:r>
              <a:rPr lang="en-US" altLang="en-US" sz="2000" b="0" dirty="0"/>
              <a:t>(2 of 2)</a:t>
            </a:r>
            <a:endParaRPr lang="en-US" altLang="en-US" dirty="0"/>
          </a:p>
        </p:txBody>
      </p:sp>
      <p:sp>
        <p:nvSpPr>
          <p:cNvPr id="100355" name="Content Placeholder 2"/>
          <p:cNvSpPr>
            <a:spLocks noGrp="1"/>
          </p:cNvSpPr>
          <p:nvPr>
            <p:ph type="body" idx="1"/>
          </p:nvPr>
        </p:nvSpPr>
        <p:spPr/>
        <p:txBody>
          <a:bodyPr/>
          <a:lstStyle/>
          <a:p>
            <a:r>
              <a:rPr lang="en-US" altLang="en-US" dirty="0"/>
              <a:t> </a:t>
            </a:r>
            <a:r>
              <a:rPr lang="en-US" altLang="en-US" b="1" dirty="0"/>
              <a:t>Attract direct investment from outside the bloc</a:t>
            </a:r>
          </a:p>
          <a:p>
            <a:pPr lvl="1"/>
            <a:r>
              <a:rPr lang="en-US" altLang="en-US" dirty="0"/>
              <a:t>Compared to investing in stand-alone countries, </a:t>
            </a:r>
            <a:br>
              <a:rPr lang="en-US" altLang="en-US" dirty="0"/>
            </a:br>
            <a:r>
              <a:rPr lang="en-US" altLang="en-US" dirty="0"/>
              <a:t>foreign firms prefer to invest in countries belonging     </a:t>
            </a:r>
            <a:br>
              <a:rPr lang="en-US" altLang="en-US" dirty="0"/>
            </a:br>
            <a:r>
              <a:rPr lang="en-US" altLang="en-US" dirty="0"/>
              <a:t>to an economic bloc. General Mills, Samsung, and </a:t>
            </a:r>
            <a:br>
              <a:rPr lang="en-US" altLang="en-US" dirty="0"/>
            </a:br>
            <a:r>
              <a:rPr lang="en-US" altLang="en-US" dirty="0"/>
              <a:t>Tata have invested heavily in E</a:t>
            </a:r>
            <a:r>
              <a:rPr lang="en-US" altLang="en-US" sz="100" dirty="0"/>
              <a:t> </a:t>
            </a:r>
            <a:r>
              <a:rPr lang="en-US" altLang="en-US" dirty="0"/>
              <a:t>U-member countries.</a:t>
            </a:r>
          </a:p>
          <a:p>
            <a:r>
              <a:rPr lang="en-US" altLang="en-US" b="1" dirty="0"/>
              <a:t> Acquire stronger defensive and political posture  </a:t>
            </a:r>
          </a:p>
          <a:p>
            <a:pPr lvl="1"/>
            <a:r>
              <a:rPr lang="en-US" altLang="en-US" dirty="0"/>
              <a:t>Belonging to a bloc provides member countries with</a:t>
            </a:r>
            <a:br>
              <a:rPr lang="en-US" altLang="en-US" dirty="0"/>
            </a:br>
            <a:r>
              <a:rPr lang="en-US" altLang="en-US" dirty="0"/>
              <a:t>a stronger defensive posture relative to other nations and world regions.  This was a key motive for formation of the European Union.</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dirty="0"/>
              <a:t>Implications of Regional Integration for the Firm</a:t>
            </a:r>
          </a:p>
        </p:txBody>
      </p:sp>
      <p:sp>
        <p:nvSpPr>
          <p:cNvPr id="57347" name="Content Placeholder 2"/>
          <p:cNvSpPr>
            <a:spLocks noGrp="1"/>
          </p:cNvSpPr>
          <p:nvPr>
            <p:ph type="body" idx="1"/>
          </p:nvPr>
        </p:nvSpPr>
        <p:spPr/>
        <p:txBody>
          <a:bodyPr/>
          <a:lstStyle/>
          <a:p>
            <a:r>
              <a:rPr lang="en-US" altLang="en-US" b="1" dirty="0"/>
              <a:t>Internationalization by firms inside the economic bloc. </a:t>
            </a:r>
            <a:r>
              <a:rPr lang="en-US" altLang="en-US" dirty="0"/>
              <a:t>Regional integration facilitates company internationalization. Expansion into neighboring countries provides valuable experience, prompting internationalization to other markets worldwide.</a:t>
            </a:r>
          </a:p>
          <a:p>
            <a:r>
              <a:rPr lang="en-US" altLang="en-US" b="1" dirty="0"/>
              <a:t>Rationalization of operations. </a:t>
            </a:r>
            <a:r>
              <a:rPr lang="en-US" altLang="en-US" dirty="0"/>
              <a:t>By restructuring and consolidating company operations, managers can develop strategies and value-chain activities suited to the region as a whole, not just individual countries. Goal is to cut costs and redundancy, and increase efficiencies via scale economies.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4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tLang="en-US" dirty="0"/>
              <a:t>Implications for the Firm</a:t>
            </a:r>
          </a:p>
        </p:txBody>
      </p:sp>
      <p:sp>
        <p:nvSpPr>
          <p:cNvPr id="58371" name="Content Placeholder 2"/>
          <p:cNvSpPr>
            <a:spLocks noGrp="1"/>
          </p:cNvSpPr>
          <p:nvPr>
            <p:ph type="body" idx="1"/>
          </p:nvPr>
        </p:nvSpPr>
        <p:spPr/>
        <p:txBody>
          <a:bodyPr/>
          <a:lstStyle/>
          <a:p>
            <a:r>
              <a:rPr lang="en-US" altLang="en-US" b="1" dirty="0"/>
              <a:t>Regional products and marketing strategy.  </a:t>
            </a:r>
            <a:r>
              <a:rPr lang="en-US" altLang="en-US" dirty="0"/>
              <a:t>Firms cut costs by standardizing products and services. Case Inc. reduced its Magnum line of tractors from 17 to only a few versions in Europe, following integration of the E</a:t>
            </a:r>
            <a:r>
              <a:rPr lang="en-US" altLang="en-US" sz="100" dirty="0"/>
              <a:t> </a:t>
            </a:r>
            <a:r>
              <a:rPr lang="en-US" altLang="en-US" dirty="0"/>
              <a:t>U.</a:t>
            </a:r>
          </a:p>
          <a:p>
            <a:r>
              <a:rPr lang="en-US" altLang="en-US" b="1" dirty="0"/>
              <a:t>Internationalization by firms from outside the bloc. </a:t>
            </a:r>
            <a:r>
              <a:rPr lang="en-US" altLang="en-US" dirty="0"/>
              <a:t>Because external trade barriers mainly affect exporting, many foreign firms prefer to enter a bloc through F</a:t>
            </a:r>
            <a:r>
              <a:rPr lang="en-US" altLang="en-US" sz="100" dirty="0"/>
              <a:t> </a:t>
            </a:r>
            <a:r>
              <a:rPr lang="en-US" altLang="en-US" dirty="0"/>
              <a:t>D</a:t>
            </a:r>
            <a:r>
              <a:rPr lang="en-US" altLang="en-US" sz="100" dirty="0"/>
              <a:t> </a:t>
            </a:r>
            <a:r>
              <a:rPr lang="en-US" altLang="en-US" dirty="0"/>
              <a:t>I.  In this way, after formation of the E</a:t>
            </a:r>
            <a:r>
              <a:rPr lang="en-US" altLang="en-US" sz="100" dirty="0"/>
              <a:t> </a:t>
            </a:r>
            <a:r>
              <a:rPr lang="en-US" altLang="en-US" dirty="0"/>
              <a:t>U, Britain became the largest recipient of F</a:t>
            </a:r>
            <a:r>
              <a:rPr lang="en-US" altLang="en-US" sz="100" dirty="0"/>
              <a:t> </a:t>
            </a:r>
            <a:r>
              <a:rPr lang="en-US" altLang="en-US" dirty="0"/>
              <a:t>D</a:t>
            </a:r>
            <a:r>
              <a:rPr lang="en-US" altLang="en-US" sz="100" dirty="0"/>
              <a:t> </a:t>
            </a:r>
            <a:r>
              <a:rPr lang="en-US" altLang="en-US" dirty="0"/>
              <a:t>I from the United States. </a:t>
            </a:r>
          </a:p>
        </p:txBody>
      </p:sp>
      <p:pic>
        <p:nvPicPr>
          <p:cNvPr id="4" name="Picture 3">
            <a:extLst>
              <a:ext uri="{FF2B5EF4-FFF2-40B4-BE49-F238E27FC236}">
                <a16:creationId xmlns:a16="http://schemas.microsoft.com/office/drawing/2014/main" id="{D1269D63-3E41-4A18-AA3E-6B0F5DB8B6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7277" y="5715000"/>
            <a:ext cx="520427" cy="665796"/>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762000" y="151733"/>
            <a:ext cx="8229600" cy="622828"/>
          </a:xfrm>
        </p:spPr>
        <p:txBody>
          <a:bodyPr/>
          <a:lstStyle/>
          <a:p>
            <a:r>
              <a:rPr lang="en-US" altLang="en-US" dirty="0"/>
              <a:t>Government Intervention</a:t>
            </a:r>
          </a:p>
        </p:txBody>
      </p:sp>
      <p:sp>
        <p:nvSpPr>
          <p:cNvPr id="4" name="Text Placeholder 3">
            <a:extLst>
              <a:ext uri="{FF2B5EF4-FFF2-40B4-BE49-F238E27FC236}">
                <a16:creationId xmlns:a16="http://schemas.microsoft.com/office/drawing/2014/main" id="{2A705C26-01D1-754B-A399-BC96049B1AA8}"/>
              </a:ext>
            </a:extLst>
          </p:cNvPr>
          <p:cNvSpPr>
            <a:spLocks noGrp="1"/>
          </p:cNvSpPr>
          <p:nvPr>
            <p:ph type="body" idx="2"/>
          </p:nvPr>
        </p:nvSpPr>
        <p:spPr>
          <a:xfrm>
            <a:off x="271669" y="911087"/>
            <a:ext cx="5002696" cy="4525963"/>
          </a:xfrm>
        </p:spPr>
        <p:txBody>
          <a:bodyPr/>
          <a:lstStyle/>
          <a:p>
            <a:r>
              <a:rPr lang="en-US" sz="2000" b="1" dirty="0"/>
              <a:t>Think about government intervention </a:t>
            </a:r>
            <a:r>
              <a:rPr lang="en-US" sz="2000" dirty="0"/>
              <a:t>- what are the pros and cons? </a:t>
            </a:r>
          </a:p>
          <a:p>
            <a:r>
              <a:rPr lang="en-US" sz="2000" dirty="0"/>
              <a:t>Governments impose trade and investment barriers to achieve political, social, or economic objectives. </a:t>
            </a:r>
          </a:p>
          <a:p>
            <a:pPr marL="0" indent="0">
              <a:buNone/>
            </a:pPr>
            <a:r>
              <a:rPr lang="en-US" sz="2000" b="1" dirty="0"/>
              <a:t>Pros:</a:t>
            </a:r>
          </a:p>
          <a:p>
            <a:pPr lvl="1"/>
            <a:r>
              <a:rPr lang="en-US" sz="2000" dirty="0"/>
              <a:t>Firms in advanced economies cannot compete with those in developing countries that employ low-cost labor, thus governments should impose trade barriers to block low-priced imports. </a:t>
            </a:r>
          </a:p>
          <a:p>
            <a:pPr lvl="1"/>
            <a:r>
              <a:rPr lang="en-US" sz="2000" dirty="0"/>
              <a:t>Fear is that advanced-economy manufacturers will be undersold, wages will fall, and home country jobs will be lost. </a:t>
            </a:r>
          </a:p>
        </p:txBody>
      </p:sp>
      <p:sp>
        <p:nvSpPr>
          <p:cNvPr id="6" name="Text Placeholder 3">
            <a:extLst>
              <a:ext uri="{FF2B5EF4-FFF2-40B4-BE49-F238E27FC236}">
                <a16:creationId xmlns:a16="http://schemas.microsoft.com/office/drawing/2014/main" id="{653392FA-0FBB-1740-94E2-5A41CC5B17E5}"/>
              </a:ext>
            </a:extLst>
          </p:cNvPr>
          <p:cNvSpPr txBox="1">
            <a:spLocks/>
          </p:cNvSpPr>
          <p:nvPr/>
        </p:nvSpPr>
        <p:spPr>
          <a:xfrm>
            <a:off x="5155096" y="2799177"/>
            <a:ext cx="3717235" cy="3588372"/>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5905" marR="0" lvl="0" indent="-255905" algn="l" rtl="0">
              <a:lnSpc>
                <a:spcPct val="100000"/>
              </a:lnSpc>
              <a:spcBef>
                <a:spcPts val="1500"/>
              </a:spcBef>
              <a:spcAft>
                <a:spcPts val="0"/>
              </a:spcAft>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210" algn="l" rtl="0">
              <a:lnSpc>
                <a:spcPct val="100000"/>
              </a:lnSpc>
              <a:spcBef>
                <a:spcPts val="600"/>
              </a:spcBef>
              <a:spcAft>
                <a:spcPts val="0"/>
              </a:spcAft>
              <a:buClr>
                <a:srgbClr val="007FA3"/>
              </a:buClr>
              <a:buSzPct val="100000"/>
              <a:buFont typeface="Arial" pitchFamily="34" charset="0"/>
              <a:buChar char="–"/>
              <a:defRPr sz="2400" b="0" i="0" u="none" strike="noStrike" cap="none">
                <a:solidFill>
                  <a:schemeClr val="dk1"/>
                </a:solidFill>
                <a:latin typeface="+mn-lt"/>
                <a:ea typeface="Arial"/>
                <a:cs typeface="Arial"/>
                <a:sym typeface="Arial"/>
              </a:defRPr>
            </a:lvl2pPr>
            <a:lvl3pPr marL="1143000" marR="0" lvl="2" indent="-228600" algn="l" rtl="0">
              <a:lnSpc>
                <a:spcPct val="100000"/>
              </a:lnSpc>
              <a:spcBef>
                <a:spcPts val="600"/>
              </a:spcBef>
              <a:spcAft>
                <a:spcPts val="0"/>
              </a:spcAft>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0" indent="0">
              <a:buNone/>
            </a:pPr>
            <a:r>
              <a:rPr lang="en-US" sz="2000" b="1" dirty="0"/>
              <a:t>Cons:</a:t>
            </a:r>
          </a:p>
          <a:p>
            <a:r>
              <a:rPr lang="en-US" sz="2000" dirty="0"/>
              <a:t>Blocking imports reduces the availability and increases the cost of products sold in the home market. </a:t>
            </a:r>
          </a:p>
          <a:p>
            <a:r>
              <a:rPr lang="en-US" sz="2000" dirty="0"/>
              <a:t>Protectionism may trigger retaliation, where foreign governments impose their own trade barriers, reducing sales prospects for exporters</a:t>
            </a:r>
          </a:p>
          <a:p>
            <a:endParaRPr lang="en-US" sz="20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8491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 calcmode="lin" valueType="num">
                                      <p:cBhvr additive="base">
                                        <p:cTn id="1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additive="base">
                                        <p:cTn id="2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93394"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Title 1"/>
          <p:cNvSpPr txBox="1">
            <a:spLocks noGrp="1"/>
          </p:cNvSpPr>
          <p:nvPr>
            <p:ph type="title"/>
          </p:nvPr>
        </p:nvSpPr>
        <p:spPr/>
        <p:txBody>
          <a:bodyPr anchor="b"/>
          <a:lstStyle/>
          <a:p>
            <a:pPr lvl="0"/>
            <a:r>
              <a:rPr lang="en-US" dirty="0"/>
              <a:t>Copyright</a:t>
            </a:r>
          </a:p>
        </p:txBody>
      </p:sp>
      <p:pic>
        <p:nvPicPr>
          <p:cNvPr id="386"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preferRelativeResize="0"/>
          <p:nvPr/>
        </p:nvPicPr>
        <p:blipFill>
          <a:blip r:embed="rId5"/>
          <a:stretch>
            <a:fillRect/>
          </a:stretch>
        </p:blipFill>
        <p:spPr>
          <a:xfrm>
            <a:off x="862013" y="2310096"/>
            <a:ext cx="7419975" cy="2466975"/>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dirty="0"/>
              <a:t>Government Intervention </a:t>
            </a:r>
            <a:r>
              <a:rPr lang="en-US" altLang="en-US" sz="2000" b="0" dirty="0"/>
              <a:t>(2 of 2)</a:t>
            </a:r>
            <a:endParaRPr lang="en-US" altLang="en-US" dirty="0"/>
          </a:p>
        </p:txBody>
      </p:sp>
      <p:sp>
        <p:nvSpPr>
          <p:cNvPr id="18435" name="Content Placeholder 2"/>
          <p:cNvSpPr>
            <a:spLocks noGrp="1"/>
          </p:cNvSpPr>
          <p:nvPr>
            <p:ph type="body" idx="1"/>
          </p:nvPr>
        </p:nvSpPr>
        <p:spPr>
          <a:xfrm>
            <a:off x="457200" y="1600200"/>
            <a:ext cx="3776870" cy="4525963"/>
          </a:xfrm>
        </p:spPr>
        <p:txBody>
          <a:bodyPr/>
          <a:lstStyle/>
          <a:p>
            <a:r>
              <a:rPr lang="en-US" altLang="en-US" sz="2200" b="1" dirty="0"/>
              <a:t>Protectionism</a:t>
            </a:r>
            <a:r>
              <a:rPr lang="en-US" altLang="en-US" sz="2200" dirty="0"/>
              <a:t> – National economic policies that restrict free trade. Usually intended to raise revenue or protect domestic industries from foreign competition. </a:t>
            </a:r>
          </a:p>
          <a:p>
            <a:r>
              <a:rPr lang="en-US" altLang="en-US" sz="2200" b="1" dirty="0"/>
              <a:t>Customs</a:t>
            </a:r>
            <a:r>
              <a:rPr lang="en-US" altLang="en-US" sz="2200" dirty="0"/>
              <a:t> – The checkpoint at national ports of entry where officials inspect imported goods and levy tariffs.  </a:t>
            </a:r>
          </a:p>
        </p:txBody>
      </p:sp>
      <p:pic>
        <p:nvPicPr>
          <p:cNvPr id="18436" name="Picture 3" descr="An illustration of a customs agent standing in front of body scanners.&#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48365" y="3061252"/>
            <a:ext cx="4401251" cy="306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dirty="0"/>
              <a:t>Government Intervention: Key Instruments</a:t>
            </a:r>
          </a:p>
        </p:txBody>
      </p:sp>
      <p:sp>
        <p:nvSpPr>
          <p:cNvPr id="7" name="Content Placeholder 2"/>
          <p:cNvSpPr>
            <a:spLocks noGrp="1"/>
          </p:cNvSpPr>
          <p:nvPr>
            <p:ph sz="quarter" idx="13"/>
          </p:nvPr>
        </p:nvSpPr>
        <p:spPr>
          <a:xfrm>
            <a:off x="457200" y="1710102"/>
            <a:ext cx="4244009" cy="4703702"/>
          </a:xfrm>
        </p:spPr>
        <p:txBody>
          <a:bodyPr/>
          <a:lstStyle/>
          <a:p>
            <a:r>
              <a:rPr lang="en-US" altLang="en-US" sz="2000" b="1" dirty="0">
                <a:latin typeface="+mn-lt"/>
              </a:rPr>
              <a:t>Tariff</a:t>
            </a:r>
            <a:r>
              <a:rPr lang="en-US" altLang="en-US" sz="2000" dirty="0">
                <a:latin typeface="+mn-lt"/>
              </a:rPr>
              <a:t> -A tax on imports (e.g., Citrus, textiles).</a:t>
            </a:r>
          </a:p>
          <a:p>
            <a:r>
              <a:rPr lang="en-US" altLang="en-US" sz="2000" b="1" dirty="0">
                <a:latin typeface="+mn-lt"/>
              </a:rPr>
              <a:t>Nontariff trade barrier </a:t>
            </a:r>
            <a:r>
              <a:rPr lang="en-US" altLang="en-US" sz="2000" dirty="0">
                <a:latin typeface="+mn-lt"/>
              </a:rPr>
              <a:t>- Government policy, regulation, or procedure that impedes trade.</a:t>
            </a:r>
          </a:p>
          <a:p>
            <a:r>
              <a:rPr lang="en-US" altLang="en-US" sz="2000" b="1" dirty="0">
                <a:latin typeface="+mn-lt"/>
              </a:rPr>
              <a:t>Quota </a:t>
            </a:r>
            <a:r>
              <a:rPr lang="en-US" altLang="en-US" sz="2000" dirty="0">
                <a:latin typeface="+mn-lt"/>
              </a:rPr>
              <a:t>- Quantitative restriction on imports of a specific product (e.g., Imports of Japanese cars).</a:t>
            </a:r>
          </a:p>
          <a:p>
            <a:r>
              <a:rPr lang="en-US" altLang="en-US" sz="2000" dirty="0">
                <a:latin typeface="+mn-lt"/>
              </a:rPr>
              <a:t>Investment barriers - Rules or laws that hinder foreign direct investment (e.g., Mexico’s restrictions in its oil industry). </a:t>
            </a:r>
            <a:endParaRPr lang="en-US" dirty="0"/>
          </a:p>
        </p:txBody>
      </p:sp>
      <p:pic>
        <p:nvPicPr>
          <p:cNvPr id="2" name="Picture 1">
            <a:extLst>
              <a:ext uri="{FF2B5EF4-FFF2-40B4-BE49-F238E27FC236}">
                <a16:creationId xmlns:a16="http://schemas.microsoft.com/office/drawing/2014/main" id="{6408ED6A-B62E-4970-B04B-6E737DA3ADC6}"/>
              </a:ext>
            </a:extLst>
          </p:cNvPr>
          <p:cNvPicPr>
            <a:picLocks noChangeAspect="1"/>
          </p:cNvPicPr>
          <p:nvPr/>
        </p:nvPicPr>
        <p:blipFill>
          <a:blip r:embed="rId5"/>
          <a:stretch>
            <a:fillRect/>
          </a:stretch>
        </p:blipFill>
        <p:spPr>
          <a:xfrm>
            <a:off x="4941763" y="2324002"/>
            <a:ext cx="3983727" cy="2812043"/>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9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a:t>Example of Protectionism: U.S. Steel Industry</a:t>
            </a:r>
          </a:p>
        </p:txBody>
      </p:sp>
      <p:sp>
        <p:nvSpPr>
          <p:cNvPr id="20483" name="Content Placeholder 2"/>
          <p:cNvSpPr>
            <a:spLocks noGrp="1"/>
          </p:cNvSpPr>
          <p:nvPr>
            <p:ph type="body" idx="1"/>
          </p:nvPr>
        </p:nvSpPr>
        <p:spPr/>
        <p:txBody>
          <a:bodyPr/>
          <a:lstStyle/>
          <a:p>
            <a:r>
              <a:rPr lang="en-US" altLang="en-US" sz="2200" dirty="0"/>
              <a:t>In the early 2000s, the U.S. government imposed tariffs on imports of foreign steel to protect U.S. steel manufacturers from foreign competition, aiming to give the U.S. steel industry time to restructure and revive itself.</a:t>
            </a:r>
          </a:p>
          <a:p>
            <a:r>
              <a:rPr lang="en-US" altLang="en-US" sz="2200" dirty="0"/>
              <a:t>However it resulted in:</a:t>
            </a:r>
          </a:p>
          <a:p>
            <a:pPr lvl="1"/>
            <a:r>
              <a:rPr lang="en-US" altLang="en-US" sz="2200" dirty="0"/>
              <a:t>Higher steel costs.</a:t>
            </a:r>
          </a:p>
          <a:p>
            <a:pPr lvl="1"/>
            <a:r>
              <a:rPr lang="en-US" altLang="en-US" sz="2200" dirty="0"/>
              <a:t>Increased production costs for firms that use steel, such as Ford, Whirlpool, and General Electric.</a:t>
            </a:r>
          </a:p>
          <a:p>
            <a:pPr lvl="1"/>
            <a:r>
              <a:rPr lang="en-US" altLang="en-US" sz="2200" dirty="0"/>
              <a:t>Reduced prospects for selling products in world markets, making U.S. steel firms less competitive.</a:t>
            </a:r>
          </a:p>
          <a:p>
            <a:r>
              <a:rPr lang="en-US" altLang="en-US" sz="2200" dirty="0"/>
              <a:t>The steel tariffs were removed within two years.</a:t>
            </a:r>
            <a:endParaRPr lang="en-US" altLang="en-US" dirty="0"/>
          </a:p>
        </p:txBody>
      </p:sp>
      <p:pic>
        <p:nvPicPr>
          <p:cNvPr id="4" name="Picture 3">
            <a:extLst>
              <a:ext uri="{FF2B5EF4-FFF2-40B4-BE49-F238E27FC236}">
                <a16:creationId xmlns:a16="http://schemas.microsoft.com/office/drawing/2014/main" id="{DC406417-FF45-4BD6-B719-1D839EEFFB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7277" y="5715000"/>
            <a:ext cx="520427" cy="665796"/>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9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162317"/>
            <a:ext cx="8229600" cy="1097279"/>
          </a:xfrm>
        </p:spPr>
        <p:txBody>
          <a:bodyPr/>
          <a:lstStyle/>
          <a:p>
            <a:r>
              <a:rPr lang="en-US" altLang="en-US" dirty="0"/>
              <a:t>Government Intervention</a:t>
            </a:r>
          </a:p>
        </p:txBody>
      </p:sp>
      <p:sp>
        <p:nvSpPr>
          <p:cNvPr id="21507" name="Content Placeholder 2"/>
          <p:cNvSpPr>
            <a:spLocks noGrp="1"/>
          </p:cNvSpPr>
          <p:nvPr>
            <p:ph type="body" idx="1"/>
          </p:nvPr>
        </p:nvSpPr>
        <p:spPr>
          <a:xfrm>
            <a:off x="337932" y="5237917"/>
            <a:ext cx="8348868" cy="815009"/>
          </a:xfrm>
        </p:spPr>
        <p:txBody>
          <a:bodyPr/>
          <a:lstStyle/>
          <a:p>
            <a:pPr marL="0" indent="0">
              <a:buNone/>
            </a:pPr>
            <a:r>
              <a:rPr lang="en-US" altLang="en-US" sz="1800" dirty="0"/>
              <a:t>Governments impose both </a:t>
            </a:r>
            <a:r>
              <a:rPr lang="en-US" altLang="en-US" sz="1800" b="1" u="sng" dirty="0"/>
              <a:t>defensive and offensive </a:t>
            </a:r>
            <a:r>
              <a:rPr lang="en-US" altLang="en-US" sz="1800" dirty="0"/>
              <a:t>barriers to trade and investment. Pictured is the Ministry of Economy, Trade, and Industry in Japan, a typical federal agency that regulates international trade and investment.</a:t>
            </a:r>
          </a:p>
          <a:p>
            <a:pPr marL="0" indent="0">
              <a:buNone/>
            </a:pPr>
            <a:endParaRPr lang="en-US" altLang="en-US" sz="1800" dirty="0"/>
          </a:p>
        </p:txBody>
      </p:sp>
      <p:pic>
        <p:nvPicPr>
          <p:cNvPr id="2" name="Picture 1">
            <a:extLst>
              <a:ext uri="{FF2B5EF4-FFF2-40B4-BE49-F238E27FC236}">
                <a16:creationId xmlns:a16="http://schemas.microsoft.com/office/drawing/2014/main" id="{C8474DF4-CEB6-4BCB-B6FE-6A9B84364F9D}"/>
              </a:ext>
            </a:extLst>
          </p:cNvPr>
          <p:cNvPicPr>
            <a:picLocks noChangeAspect="1"/>
          </p:cNvPicPr>
          <p:nvPr/>
        </p:nvPicPr>
        <p:blipFill>
          <a:blip r:embed="rId5"/>
          <a:stretch>
            <a:fillRect/>
          </a:stretch>
        </p:blipFill>
        <p:spPr>
          <a:xfrm>
            <a:off x="1729406" y="1014480"/>
            <a:ext cx="5480602" cy="4084294"/>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3786</TotalTime>
  <Words>13328</Words>
  <Application>Microsoft Office PowerPoint</Application>
  <PresentationFormat>On-screen Show (4:3)</PresentationFormat>
  <Paragraphs>405</Paragraphs>
  <Slides>50</Slides>
  <Notes>50</Notes>
  <HiddenSlides>0</HiddenSlides>
  <MMClips>50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60" baseType="lpstr">
      <vt:lpstr>Times New Roman</vt:lpstr>
      <vt:lpstr>ＭＳ Ｐゴシック</vt:lpstr>
      <vt:lpstr>Calibri</vt:lpstr>
      <vt:lpstr>Verdana</vt:lpstr>
      <vt:lpstr>Arial</vt:lpstr>
      <vt:lpstr>Wingdings</vt:lpstr>
      <vt:lpstr>Arial Narrow</vt:lpstr>
      <vt:lpstr>Noto Sans Symbols</vt:lpstr>
      <vt:lpstr>1_508 Lecture</vt:lpstr>
      <vt:lpstr>Bitmap Image</vt:lpstr>
      <vt:lpstr>International Business: The New Realities</vt:lpstr>
      <vt:lpstr>Learning Objectives </vt:lpstr>
      <vt:lpstr>Government Intervention (1 of 2)</vt:lpstr>
      <vt:lpstr>Government Intervention is a Component of Country Risk</vt:lpstr>
      <vt:lpstr>Government Intervention</vt:lpstr>
      <vt:lpstr>Government Intervention (2 of 2)</vt:lpstr>
      <vt:lpstr>Government Intervention: Key Instruments</vt:lpstr>
      <vt:lpstr>Example of Protectionism: U.S. Steel Industry</vt:lpstr>
      <vt:lpstr>Government Intervention</vt:lpstr>
      <vt:lpstr>Consequences of Protectionism</vt:lpstr>
      <vt:lpstr>General Rationale for Government Intervention</vt:lpstr>
      <vt:lpstr>Defensive Rationale for Government Intervention</vt:lpstr>
      <vt:lpstr>Defensive Rationale for Government Intervention</vt:lpstr>
      <vt:lpstr>Offensive Rationale for Government Intervention</vt:lpstr>
      <vt:lpstr>Types and Effects of Government Intervention</vt:lpstr>
      <vt:lpstr>Government Intervention Types and Effects</vt:lpstr>
      <vt:lpstr>Sampling of Import Tariffs</vt:lpstr>
      <vt:lpstr>Decline in Average Tariff Rates</vt:lpstr>
      <vt:lpstr>Number of State-Owned Multinational Enterprises, by Country</vt:lpstr>
      <vt:lpstr>Relationship between Tariffs, World GDP, and the Volume of World Trade</vt:lpstr>
      <vt:lpstr>Tariffs are Widespread</vt:lpstr>
      <vt:lpstr>Import Tariffs Have Been Declining</vt:lpstr>
      <vt:lpstr>Subsidies</vt:lpstr>
      <vt:lpstr>Economic Freedom</vt:lpstr>
      <vt:lpstr>Countries Ranked by Ease of Doing Business</vt:lpstr>
      <vt:lpstr>Evolution of Government Intervention</vt:lpstr>
      <vt:lpstr>The GATT</vt:lpstr>
      <vt:lpstr>Market Liberalization in China</vt:lpstr>
      <vt:lpstr>Market Liberalization in India</vt:lpstr>
      <vt:lpstr>How Firms Can Respond to Government Intervention</vt:lpstr>
      <vt:lpstr>How Firms Respond to Intervention (1 of 2)</vt:lpstr>
      <vt:lpstr>How Firms Respond to Intervention (2 of 2)</vt:lpstr>
      <vt:lpstr>Regional Economic Integration</vt:lpstr>
      <vt:lpstr>Economic Bloc</vt:lpstr>
      <vt:lpstr>Five Potential Levels of Regional Integration</vt:lpstr>
      <vt:lpstr>Levels of Regional Integration (1 of 2)</vt:lpstr>
      <vt:lpstr>Levels of Regional Integration (2 of 2)</vt:lpstr>
      <vt:lpstr>The Most Active Economic Blocs</vt:lpstr>
      <vt:lpstr>The E U: A Full-Fledged Economic Union</vt:lpstr>
      <vt:lpstr>The European Union Today (1 of 2)</vt:lpstr>
      <vt:lpstr>The European Union Today (2 of 2)</vt:lpstr>
      <vt:lpstr>N A F T A (Canada, Mexico, the United States) (1 of 2) </vt:lpstr>
      <vt:lpstr>N A F T A (Canada, Mexico, the United States) (2 of 2) </vt:lpstr>
      <vt:lpstr>El Mercado Comun del Sur (M E R C O S U R)</vt:lpstr>
      <vt:lpstr>Other Economic Blocs</vt:lpstr>
      <vt:lpstr>Why Do Nations Pursue Economic Integration? (1 of 2)</vt:lpstr>
      <vt:lpstr>Why Do Nations Pursue Economic Integration? (2 of 2)</vt:lpstr>
      <vt:lpstr>Implications of Regional Integration for the Firm</vt:lpstr>
      <vt:lpstr>Implications for the Firm</vt:lpstr>
      <vt:lpstr>Copyright</vt:lpstr>
    </vt:vector>
  </TitlesOfParts>
  <Company>Cognizant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Business: The New Realities, 4e</dc:title>
  <dc:subject>BusPub</dc:subject>
  <dc:creator>Cavusgil/Knight/Reisenberger</dc:creator>
  <cp:keywords>Accessible</cp:keywords>
  <cp:lastModifiedBy>rcbinstall</cp:lastModifiedBy>
  <cp:revision>799</cp:revision>
  <dcterms:created xsi:type="dcterms:W3CDTF">2018-02-20T04:54:46Z</dcterms:created>
  <dcterms:modified xsi:type="dcterms:W3CDTF">2020-10-08T14:45:37Z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y fmtid="{D5CDD505-2E9C-101B-9397-08002B2CF9AE}" pid="8" name="ContentTypeId">
    <vt:lpwstr>0x010100964F4933ACCA1D499DD9E6536031753F</vt:lpwstr>
  </property>
  <property fmtid="{D5CDD505-2E9C-101B-9397-08002B2CF9AE}" pid="9" name="KSOProductBuildVer">
    <vt:lpwstr>1033-10.1.0.5652</vt:lpwstr>
  </property>
</Properties>
</file>